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74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</p:sldIdLst>
  <p:sldSz cx="10693400" cy="7556500"/>
  <p:notesSz cx="10693400" cy="75565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792" y="-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0A465B-A653-4C12-B221-6AC2A003F081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EE39D5-E923-42B8-B805-EA7DC3FF9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F3656B-5B44-4865-BD85-9E903EBE314B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6B46C9-DA7C-4D01-B6CB-7D78312F6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55" algn="l" defTabSz="9142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67" algn="l" defTabSz="9142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78" algn="l" defTabSz="9142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89" algn="l" defTabSz="9142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defTabSz="9142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BA99-BBB3-48D9-8D62-81FBE2A72275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7F25-AA34-45EB-89E4-BBC6D14066D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0" i="0">
                <a:solidFill>
                  <a:srgbClr val="5B4F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6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4845-202E-4FDE-82B9-B2CFF60D7319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47BFA-75E9-43EE-BE05-3779268F2ED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0" i="0">
                <a:solidFill>
                  <a:srgbClr val="5B4F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0D71-2B53-4F4F-AD82-7E9C480D910A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2AFFF-9DAE-4BB3-85B4-C3DA5040D83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0" i="0">
                <a:solidFill>
                  <a:srgbClr val="5B4F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89874-320E-4AD0-9BC1-A6E03F4C0885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EAEF-39DE-4B72-8F25-FEB16EA9D8C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3147-2525-4A8B-B327-820DB6A62B4E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51E8-14CC-49CC-9DE1-D382287AC9E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0" indent="-228554" algn="l" defTabSz="9142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2" indent="-228554" algn="l" defTabSz="9142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2" indent="-228554" algn="l" defTabSz="9142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4" indent="-228554" algn="l" defTabSz="9142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2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3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4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5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7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8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89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700" y="34925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222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sp>
        <p:nvSpPr>
          <p:cNvPr id="3075" name="Holder 2"/>
          <p:cNvSpPr>
            <a:spLocks noGrp="1"/>
          </p:cNvSpPr>
          <p:nvPr>
            <p:ph type="title"/>
          </p:nvPr>
        </p:nvSpPr>
        <p:spPr bwMode="auto">
          <a:xfrm>
            <a:off x="1309688" y="661988"/>
            <a:ext cx="8074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bg-BG" smtClean="0"/>
          </a:p>
        </p:txBody>
      </p:sp>
      <p:sp>
        <p:nvSpPr>
          <p:cNvPr id="3076" name="Holder 3"/>
          <p:cNvSpPr>
            <a:spLocks noGrp="1"/>
          </p:cNvSpPr>
          <p:nvPr>
            <p:ph type="body" idx="1"/>
          </p:nvPr>
        </p:nvSpPr>
        <p:spPr bwMode="auto">
          <a:xfrm>
            <a:off x="1144588" y="1785938"/>
            <a:ext cx="84042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bg-BG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75" y="702786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222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27863"/>
            <a:ext cx="245903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222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5CAE243-B990-473B-8ECE-2D9D2C221F5F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09113" y="6662738"/>
            <a:ext cx="160337" cy="7334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600">
                <a:solidFill>
                  <a:srgbClr val="434C2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E7638CC9-D243-4E67-9339-927632BC645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3"/>
          <p:cNvSpPr txBox="1">
            <a:spLocks noChangeArrowheads="1"/>
          </p:cNvSpPr>
          <p:nvPr/>
        </p:nvSpPr>
        <p:spPr bwMode="auto">
          <a:xfrm>
            <a:off x="1917700" y="3111500"/>
            <a:ext cx="701833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3" indent="-3175" algn="ctr"/>
            <a:r>
              <a:rPr lang="bg-BG" sz="3000" b="1">
                <a:solidFill>
                  <a:srgbClr val="434C25"/>
                </a:solidFill>
                <a:cs typeface="Arial" charset="0"/>
              </a:rPr>
              <a:t>НАЦИОНАЛНА ПРОГРАМА </a:t>
            </a:r>
          </a:p>
          <a:p>
            <a:pPr marL="11113" indent="-3175" algn="ctr"/>
            <a:r>
              <a:rPr lang="bg-BG" sz="3000" b="1">
                <a:solidFill>
                  <a:srgbClr val="434C25"/>
                </a:solidFill>
                <a:cs typeface="Arial" charset="0"/>
              </a:rPr>
              <a:t>ЗА НАМАЛЯВАНЕ ВЪЗДЕЙСТВИЕТО НА КОНЦЕНТРАЦИЯТА НА РАДОН ВЪРХУ ЗДРАВЕТО НА БЪЛГАРСКОТО НАСЕЛЕНИЕ</a:t>
            </a:r>
          </a:p>
          <a:p>
            <a:pPr marL="11113" indent="-3175" algn="ctr"/>
            <a:r>
              <a:rPr lang="bg-BG" sz="3000" b="1">
                <a:solidFill>
                  <a:srgbClr val="434C25"/>
                </a:solidFill>
                <a:cs typeface="Arial" charset="0"/>
              </a:rPr>
              <a:t>2013-2017г</a:t>
            </a:r>
            <a:endParaRPr lang="bg-BG" sz="3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object 6"/>
          <p:cNvSpPr>
            <a:spLocks noGrp="1"/>
          </p:cNvSpPr>
          <p:nvPr>
            <p:ph type="sldNum" sz="quarter" idx="12"/>
          </p:nvPr>
        </p:nvSpPr>
        <p:spPr>
          <a:xfrm>
            <a:off x="9409113" y="6662738"/>
            <a:ext cx="160337" cy="228600"/>
          </a:xfrm>
        </p:spPr>
        <p:txBody>
          <a:bodyPr rtlCol="0"/>
          <a:lstStyle/>
          <a:p>
            <a:pPr marL="25396" defTabSz="914222" fontAlgn="auto">
              <a:spcBef>
                <a:spcPts val="0"/>
              </a:spcBef>
              <a:spcAft>
                <a:spcPts val="0"/>
              </a:spcAft>
              <a:defRPr/>
            </a:pPr>
            <a:fld id="{2BB40249-1F40-4AA3-A5CE-1A68A46A0FA7}" type="slidenum">
              <a:rPr spc="-10" dirty="0">
                <a:latin typeface="Constantia"/>
                <a:cs typeface="Constantia"/>
              </a:rPr>
              <a:pPr marL="25396" defTabSz="914222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spc="-10" dirty="0">
              <a:latin typeface="Constantia"/>
              <a:cs typeface="Constantia"/>
            </a:endParaRPr>
          </a:p>
        </p:txBody>
      </p:sp>
      <p:sp>
        <p:nvSpPr>
          <p:cNvPr id="11267" name="object 5"/>
          <p:cNvSpPr txBox="1">
            <a:spLocks noChangeArrowheads="1"/>
          </p:cNvSpPr>
          <p:nvPr/>
        </p:nvSpPr>
        <p:spPr bwMode="auto">
          <a:xfrm>
            <a:off x="3213100" y="6389688"/>
            <a:ext cx="72009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44725" indent="-2233613"/>
            <a:r>
              <a:rPr lang="bg-BG" sz="2100" b="1">
                <a:solidFill>
                  <a:srgbClr val="434C25"/>
                </a:solidFill>
                <a:cs typeface="Arial" charset="0"/>
              </a:rPr>
              <a:t>РЗИ-Враца- Отдел „РАДИАЦИОНЕН КОНТРОЛ“</a:t>
            </a:r>
            <a:endParaRPr lang="bg-BG" sz="2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8288" y="425450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 txBox="1">
            <a:spLocks noChangeArrowheads="1"/>
          </p:cNvSpPr>
          <p:nvPr/>
        </p:nvSpPr>
        <p:spPr bwMode="auto">
          <a:xfrm>
            <a:off x="1168400" y="754063"/>
            <a:ext cx="8428038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>
              <a:latin typeface="Calibri" pitchFamily="34" charset="0"/>
            </a:endParaRPr>
          </a:p>
          <a:p>
            <a:pPr>
              <a:lnSpc>
                <a:spcPts val="1200"/>
              </a:lnSpc>
              <a:spcBef>
                <a:spcPts val="25"/>
              </a:spcBef>
            </a:pPr>
            <a:endParaRPr lang="bg-BG">
              <a:latin typeface="Calibri" pitchFamily="34" charset="0"/>
            </a:endParaRPr>
          </a:p>
          <a:p>
            <a:pPr algn="r"/>
            <a:r>
              <a:rPr lang="bg-BG" sz="1600">
                <a:solidFill>
                  <a:srgbClr val="434C25"/>
                </a:solidFill>
                <a:latin typeface="Constantia" pitchFamily="18" charset="0"/>
              </a:rPr>
              <a:t>9</a:t>
            </a:r>
            <a:endParaRPr lang="bg-BG" sz="1600">
              <a:latin typeface="Constantia" pitchFamily="18" charset="0"/>
            </a:endParaRPr>
          </a:p>
        </p:txBody>
      </p:sp>
      <p:sp>
        <p:nvSpPr>
          <p:cNvPr id="21506" name="object 3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1168400" y="754063"/>
            <a:ext cx="8428038" cy="62404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2530" name="object 3"/>
          <p:cNvSpPr>
            <a:spLocks noChangeArrowheads="1"/>
          </p:cNvSpPr>
          <p:nvPr/>
        </p:nvSpPr>
        <p:spPr bwMode="auto">
          <a:xfrm>
            <a:off x="1168400" y="1833563"/>
            <a:ext cx="3722688" cy="3960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2531" name="object 4"/>
          <p:cNvSpPr txBox="1">
            <a:spLocks noChangeArrowheads="1"/>
          </p:cNvSpPr>
          <p:nvPr/>
        </p:nvSpPr>
        <p:spPr bwMode="auto">
          <a:xfrm>
            <a:off x="1322388" y="835025"/>
            <a:ext cx="23733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Намаляване</a:t>
            </a:r>
            <a:endParaRPr lang="bg-BG" sz="3400">
              <a:latin typeface="Calibri" pitchFamily="34" charset="0"/>
            </a:endParaRPr>
          </a:p>
        </p:txBody>
      </p:sp>
      <p:sp>
        <p:nvSpPr>
          <p:cNvPr id="22532" name="object 5"/>
          <p:cNvSpPr txBox="1">
            <a:spLocks noChangeArrowheads="1"/>
          </p:cNvSpPr>
          <p:nvPr/>
        </p:nvSpPr>
        <p:spPr bwMode="auto">
          <a:xfrm>
            <a:off x="3676650" y="835025"/>
            <a:ext cx="5508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на</a:t>
            </a:r>
            <a:endParaRPr lang="bg-BG" sz="3400">
              <a:latin typeface="Calibri" pitchFamily="34" charset="0"/>
            </a:endParaRPr>
          </a:p>
        </p:txBody>
      </p:sp>
      <p:sp>
        <p:nvSpPr>
          <p:cNvPr id="22533" name="object 6"/>
          <p:cNvSpPr txBox="1">
            <a:spLocks noChangeArrowheads="1"/>
          </p:cNvSpPr>
          <p:nvPr/>
        </p:nvSpPr>
        <p:spPr bwMode="auto">
          <a:xfrm>
            <a:off x="4210050" y="835025"/>
            <a:ext cx="48577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концентрацията на радон</a:t>
            </a:r>
            <a:endParaRPr lang="bg-BG" sz="3400">
              <a:latin typeface="Calibri" pitchFamily="34" charset="0"/>
            </a:endParaRPr>
          </a:p>
        </p:txBody>
      </p:sp>
      <p:sp>
        <p:nvSpPr>
          <p:cNvPr id="22534" name="object 7"/>
          <p:cNvSpPr txBox="1">
            <a:spLocks noChangeArrowheads="1"/>
          </p:cNvSpPr>
          <p:nvPr/>
        </p:nvSpPr>
        <p:spPr bwMode="auto">
          <a:xfrm>
            <a:off x="5205413" y="1785938"/>
            <a:ext cx="44069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75"/>
              </a:lnSpc>
            </a:pPr>
            <a:r>
              <a:rPr lang="bg-BG" sz="2600" b="1" i="1">
                <a:latin typeface="Calibri" pitchFamily="34" charset="0"/>
              </a:rPr>
              <a:t>Понижаване на налягането</a:t>
            </a:r>
            <a:endParaRPr lang="bg-BG" sz="2600">
              <a:latin typeface="Calibri" pitchFamily="34" charset="0"/>
            </a:endParaRPr>
          </a:p>
          <a:p>
            <a:pPr>
              <a:lnSpc>
                <a:spcPts val="3125"/>
              </a:lnSpc>
              <a:spcBef>
                <a:spcPts val="100"/>
              </a:spcBef>
            </a:pPr>
            <a:r>
              <a:rPr lang="bg-BG" sz="2600" b="1" i="1">
                <a:latin typeface="Calibri" pitchFamily="34" charset="0"/>
              </a:rPr>
              <a:t>под сградата – ефективен метод при високи</a:t>
            </a:r>
            <a:endParaRPr lang="bg-BG" sz="2600">
              <a:latin typeface="Calibri" pitchFamily="34" charset="0"/>
            </a:endParaRPr>
          </a:p>
          <a:p>
            <a:pPr>
              <a:lnSpc>
                <a:spcPts val="3013"/>
              </a:lnSpc>
            </a:pPr>
            <a:r>
              <a:rPr lang="bg-BG" sz="2600" b="1" i="1">
                <a:latin typeface="Calibri" pitchFamily="34" charset="0"/>
              </a:rPr>
              <a:t>концентрации, но скъп</a:t>
            </a:r>
            <a:endParaRPr lang="bg-BG" sz="260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313"/>
              </a:spcBef>
            </a:pPr>
            <a:r>
              <a:rPr lang="bg-BG" sz="2600" b="1" i="1">
                <a:latin typeface="Calibri" pitchFamily="34" charset="0"/>
              </a:rPr>
              <a:t>Вентилация на подподовите пространства и помещения Уплътняване на подове и</a:t>
            </a:r>
            <a:endParaRPr lang="bg-BG" sz="2600">
              <a:latin typeface="Calibri" pitchFamily="34" charset="0"/>
            </a:endParaRPr>
          </a:p>
          <a:p>
            <a:pPr>
              <a:spcBef>
                <a:spcPts val="13"/>
              </a:spcBef>
            </a:pPr>
            <a:r>
              <a:rPr lang="bg-BG" sz="2600" b="1" i="1">
                <a:latin typeface="Calibri" pitchFamily="34" charset="0"/>
              </a:rPr>
              <a:t>стени – използва се като комбинация с други методи</a:t>
            </a:r>
            <a:endParaRPr lang="bg-BG" sz="2600">
              <a:latin typeface="Calibri" pitchFamily="34" charset="0"/>
            </a:endParaRPr>
          </a:p>
        </p:txBody>
      </p:sp>
      <p:sp>
        <p:nvSpPr>
          <p:cNvPr id="22535" name="object 8"/>
          <p:cNvSpPr txBox="1">
            <a:spLocks noChangeArrowheads="1"/>
          </p:cNvSpPr>
          <p:nvPr/>
        </p:nvSpPr>
        <p:spPr bwMode="auto">
          <a:xfrm>
            <a:off x="4932363" y="1811338"/>
            <a:ext cx="2222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288"/>
              </a:lnSpc>
            </a:pPr>
            <a:r>
              <a:rPr lang="bg-BG" sz="2200">
                <a:solidFill>
                  <a:srgbClr val="F3A446"/>
                </a:solidFill>
                <a:cs typeface="Arial" charset="0"/>
              </a:rPr>
              <a:t>●</a:t>
            </a:r>
            <a:endParaRPr lang="bg-BG" sz="2200">
              <a:cs typeface="Arial" charset="0"/>
            </a:endParaRPr>
          </a:p>
        </p:txBody>
      </p:sp>
      <p:sp>
        <p:nvSpPr>
          <p:cNvPr id="22536" name="object 9"/>
          <p:cNvSpPr txBox="1">
            <a:spLocks noChangeArrowheads="1"/>
          </p:cNvSpPr>
          <p:nvPr/>
        </p:nvSpPr>
        <p:spPr bwMode="auto">
          <a:xfrm>
            <a:off x="4932363" y="3475038"/>
            <a:ext cx="222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288"/>
              </a:lnSpc>
            </a:pPr>
            <a:r>
              <a:rPr lang="bg-BG" sz="2200">
                <a:solidFill>
                  <a:srgbClr val="F3A446"/>
                </a:solidFill>
                <a:cs typeface="Arial" charset="0"/>
              </a:rPr>
              <a:t>●</a:t>
            </a:r>
            <a:endParaRPr lang="bg-BG" sz="2200">
              <a:cs typeface="Arial" charset="0"/>
            </a:endParaRPr>
          </a:p>
        </p:txBody>
      </p:sp>
      <p:sp>
        <p:nvSpPr>
          <p:cNvPr id="22537" name="object 10"/>
          <p:cNvSpPr txBox="1">
            <a:spLocks noChangeArrowheads="1"/>
          </p:cNvSpPr>
          <p:nvPr/>
        </p:nvSpPr>
        <p:spPr bwMode="auto">
          <a:xfrm>
            <a:off x="4932363" y="4343400"/>
            <a:ext cx="222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288"/>
              </a:lnSpc>
            </a:pPr>
            <a:r>
              <a:rPr lang="bg-BG" sz="2200">
                <a:solidFill>
                  <a:srgbClr val="F3A446"/>
                </a:solidFill>
                <a:cs typeface="Arial" charset="0"/>
              </a:rPr>
              <a:t>●</a:t>
            </a:r>
            <a:endParaRPr lang="bg-BG" sz="2200"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02763" y="6662738"/>
            <a:ext cx="228600" cy="204787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16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spc="5" dirty="0">
                <a:solidFill>
                  <a:srgbClr val="434C25"/>
                </a:solidFill>
                <a:latin typeface="Constantia"/>
                <a:cs typeface="Constantia"/>
              </a:rPr>
              <a:t>1</a:t>
            </a:r>
            <a:r>
              <a:rPr sz="1600" dirty="0">
                <a:solidFill>
                  <a:srgbClr val="434C25"/>
                </a:solidFill>
                <a:latin typeface="Constantia"/>
                <a:cs typeface="Constantia"/>
              </a:rPr>
              <a:t>0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3554" name="object 3"/>
          <p:cNvSpPr>
            <a:spLocks noChangeArrowheads="1"/>
          </p:cNvSpPr>
          <p:nvPr/>
        </p:nvSpPr>
        <p:spPr bwMode="auto">
          <a:xfrm>
            <a:off x="1530350" y="3130550"/>
            <a:ext cx="3386138" cy="20685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3555" name="object 4"/>
          <p:cNvSpPr txBox="1">
            <a:spLocks noChangeArrowheads="1"/>
          </p:cNvSpPr>
          <p:nvPr/>
        </p:nvSpPr>
        <p:spPr bwMode="auto">
          <a:xfrm>
            <a:off x="1322388" y="760413"/>
            <a:ext cx="73787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150"/>
              </a:lnSpc>
            </a:pPr>
            <a:r>
              <a:rPr lang="bg-BG" sz="3200">
                <a:solidFill>
                  <a:srgbClr val="5B4F4F"/>
                </a:solidFill>
                <a:latin typeface="Calibri" pitchFamily="34" charset="0"/>
              </a:rPr>
              <a:t>Измерване на концентрацията на радон в</a:t>
            </a:r>
            <a:endParaRPr lang="bg-BG" sz="3200">
              <a:latin typeface="Calibri" pitchFamily="34" charset="0"/>
            </a:endParaRPr>
          </a:p>
          <a:p>
            <a:r>
              <a:rPr lang="bg-BG" sz="3200">
                <a:solidFill>
                  <a:srgbClr val="5B4F4F"/>
                </a:solidFill>
                <a:latin typeface="Calibri" pitchFamily="34" charset="0"/>
              </a:rPr>
              <a:t>сгради</a:t>
            </a:r>
            <a:endParaRPr lang="bg-BG" sz="3200">
              <a:latin typeface="Calibri" pitchFamily="34" charset="0"/>
            </a:endParaRPr>
          </a:p>
        </p:txBody>
      </p:sp>
      <p:sp>
        <p:nvSpPr>
          <p:cNvPr id="23556" name="object 5"/>
          <p:cNvSpPr txBox="1">
            <a:spLocks noChangeArrowheads="1"/>
          </p:cNvSpPr>
          <p:nvPr/>
        </p:nvSpPr>
        <p:spPr bwMode="auto">
          <a:xfrm>
            <a:off x="1608138" y="2073275"/>
            <a:ext cx="142398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75"/>
              </a:lnSpc>
            </a:pPr>
            <a:r>
              <a:rPr lang="bg-BG" sz="2600">
                <a:latin typeface="Calibri" pitchFamily="34" charset="0"/>
              </a:rPr>
              <a:t>Директен</a:t>
            </a:r>
          </a:p>
        </p:txBody>
      </p:sp>
      <p:sp>
        <p:nvSpPr>
          <p:cNvPr id="23557" name="object 6"/>
          <p:cNvSpPr txBox="1">
            <a:spLocks noChangeArrowheads="1"/>
          </p:cNvSpPr>
          <p:nvPr/>
        </p:nvSpPr>
        <p:spPr bwMode="auto">
          <a:xfrm>
            <a:off x="3030538" y="2073275"/>
            <a:ext cx="9493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75"/>
              </a:lnSpc>
            </a:pPr>
            <a:r>
              <a:rPr lang="bg-BG" sz="2600">
                <a:latin typeface="Calibri" pitchFamily="34" charset="0"/>
              </a:rPr>
              <a:t>метод</a:t>
            </a:r>
          </a:p>
        </p:txBody>
      </p:sp>
      <p:sp>
        <p:nvSpPr>
          <p:cNvPr id="23558" name="object 7"/>
          <p:cNvSpPr txBox="1">
            <a:spLocks noChangeArrowheads="1"/>
          </p:cNvSpPr>
          <p:nvPr/>
        </p:nvSpPr>
        <p:spPr bwMode="auto">
          <a:xfrm>
            <a:off x="3979863" y="2073275"/>
            <a:ext cx="2397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75"/>
              </a:lnSpc>
            </a:pPr>
            <a:r>
              <a:rPr lang="bg-BG" sz="2600">
                <a:latin typeface="Calibri" pitchFamily="34" charset="0"/>
              </a:rPr>
              <a:t>–</a:t>
            </a:r>
          </a:p>
        </p:txBody>
      </p:sp>
      <p:sp>
        <p:nvSpPr>
          <p:cNvPr id="23559" name="object 8"/>
          <p:cNvSpPr txBox="1">
            <a:spLocks noChangeArrowheads="1"/>
          </p:cNvSpPr>
          <p:nvPr/>
        </p:nvSpPr>
        <p:spPr bwMode="auto">
          <a:xfrm>
            <a:off x="4217988" y="2073275"/>
            <a:ext cx="23717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75"/>
              </a:lnSpc>
            </a:pPr>
            <a:r>
              <a:rPr lang="bg-BG" sz="2600">
                <a:latin typeface="Calibri" pitchFamily="34" charset="0"/>
              </a:rPr>
              <a:t>характеристики:</a:t>
            </a:r>
          </a:p>
        </p:txBody>
      </p:sp>
      <p:sp>
        <p:nvSpPr>
          <p:cNvPr id="23560" name="object 9"/>
          <p:cNvSpPr txBox="1">
            <a:spLocks noChangeArrowheads="1"/>
          </p:cNvSpPr>
          <p:nvPr/>
        </p:nvSpPr>
        <p:spPr bwMode="auto">
          <a:xfrm>
            <a:off x="1335088" y="2097088"/>
            <a:ext cx="222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288"/>
              </a:lnSpc>
            </a:pPr>
            <a:r>
              <a:rPr lang="bg-BG" sz="2200">
                <a:solidFill>
                  <a:srgbClr val="F3A446"/>
                </a:solidFill>
                <a:cs typeface="Arial" charset="0"/>
              </a:rPr>
              <a:t>●</a:t>
            </a:r>
            <a:endParaRPr lang="bg-BG" sz="2200">
              <a:cs typeface="Arial" charset="0"/>
            </a:endParaRPr>
          </a:p>
        </p:txBody>
      </p:sp>
      <p:sp>
        <p:nvSpPr>
          <p:cNvPr id="23561" name="object 10"/>
          <p:cNvSpPr txBox="1">
            <a:spLocks noChangeArrowheads="1"/>
          </p:cNvSpPr>
          <p:nvPr/>
        </p:nvSpPr>
        <p:spPr bwMode="auto">
          <a:xfrm>
            <a:off x="5294313" y="3121025"/>
            <a:ext cx="387508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125"/>
              </a:lnSpc>
            </a:pPr>
            <a:r>
              <a:rPr lang="bg-BG" sz="2100">
                <a:latin typeface="Meiryo"/>
                <a:ea typeface="Meiryo"/>
                <a:cs typeface="Meiryo"/>
              </a:rPr>
              <a:t>Q </a:t>
            </a:r>
            <a:r>
              <a:rPr lang="bg-BG" sz="2100">
                <a:cs typeface="Arial" charset="0"/>
              </a:rPr>
              <a:t>Инструменти </a:t>
            </a:r>
            <a:r>
              <a:rPr lang="bg-BG" sz="2100">
                <a:latin typeface="Calibri" pitchFamily="34" charset="0"/>
              </a:rPr>
              <a:t>– </a:t>
            </a:r>
            <a:r>
              <a:rPr lang="bg-BG" sz="2100">
                <a:cs typeface="Arial" charset="0"/>
              </a:rPr>
              <a:t>преносими</a:t>
            </a:r>
          </a:p>
          <a:p>
            <a:r>
              <a:rPr lang="bg-BG" sz="2100">
                <a:cs typeface="Arial" charset="0"/>
              </a:rPr>
              <a:t>радонометри</a:t>
            </a:r>
          </a:p>
          <a:p>
            <a:pPr>
              <a:lnSpc>
                <a:spcPts val="1100"/>
              </a:lnSpc>
              <a:spcBef>
                <a:spcPts val="100"/>
              </a:spcBef>
            </a:pPr>
            <a:endParaRPr lang="bg-BG" sz="2100">
              <a:cs typeface="Arial" charset="0"/>
            </a:endParaRPr>
          </a:p>
          <a:p>
            <a:r>
              <a:rPr lang="bg-BG" sz="2100">
                <a:latin typeface="Meiryo"/>
                <a:ea typeface="Meiryo"/>
                <a:cs typeface="Meiryo"/>
              </a:rPr>
              <a:t>Q </a:t>
            </a:r>
            <a:r>
              <a:rPr lang="bg-BG" sz="2100">
                <a:cs typeface="Arial" charset="0"/>
              </a:rPr>
              <a:t>Време </a:t>
            </a:r>
            <a:r>
              <a:rPr lang="bg-BG" sz="2100">
                <a:latin typeface="Calibri" pitchFamily="34" charset="0"/>
              </a:rPr>
              <a:t>– </a:t>
            </a:r>
            <a:r>
              <a:rPr lang="bg-BG" sz="2100">
                <a:cs typeface="Arial" charset="0"/>
              </a:rPr>
              <a:t>краткосрочни измервания</a:t>
            </a:r>
          </a:p>
          <a:p>
            <a:pPr>
              <a:lnSpc>
                <a:spcPts val="1100"/>
              </a:lnSpc>
              <a:spcBef>
                <a:spcPts val="100"/>
              </a:spcBef>
            </a:pPr>
            <a:endParaRPr lang="bg-BG" sz="2100">
              <a:cs typeface="Arial" charset="0"/>
            </a:endParaRPr>
          </a:p>
          <a:p>
            <a:r>
              <a:rPr lang="bg-BG" sz="2100">
                <a:latin typeface="Meiryo"/>
                <a:ea typeface="Meiryo"/>
                <a:cs typeface="Meiryo"/>
              </a:rPr>
              <a:t>Q </a:t>
            </a:r>
            <a:r>
              <a:rPr lang="bg-BG" sz="2100">
                <a:cs typeface="Arial" charset="0"/>
              </a:rPr>
              <a:t>Величина </a:t>
            </a:r>
            <a:r>
              <a:rPr lang="bg-BG" sz="2100">
                <a:latin typeface="Calibri" pitchFamily="34" charset="0"/>
              </a:rPr>
              <a:t>– </a:t>
            </a:r>
            <a:r>
              <a:rPr lang="bg-BG" sz="2100">
                <a:cs typeface="Arial" charset="0"/>
              </a:rPr>
              <a:t>моментна концентрация на радон в </a:t>
            </a:r>
            <a:r>
              <a:rPr lang="bg-BG" sz="2100">
                <a:latin typeface="Calibri" pitchFamily="34" charset="0"/>
              </a:rPr>
              <a:t>[Bq/m</a:t>
            </a:r>
            <a:r>
              <a:rPr lang="bg-BG" sz="1900" baseline="26000">
                <a:latin typeface="Calibri" pitchFamily="34" charset="0"/>
              </a:rPr>
              <a:t>3</a:t>
            </a:r>
            <a:r>
              <a:rPr lang="bg-BG" sz="2100">
                <a:latin typeface="Calibri" pitchFamily="34" charset="0"/>
              </a:rPr>
              <a:t>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26575" y="6662738"/>
            <a:ext cx="182563" cy="204787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16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spc="5" dirty="0">
                <a:solidFill>
                  <a:srgbClr val="434C25"/>
                </a:solidFill>
                <a:latin typeface="Constantia"/>
                <a:cs typeface="Constantia"/>
              </a:rPr>
              <a:t>1</a:t>
            </a:r>
            <a:r>
              <a:rPr sz="1600" dirty="0">
                <a:solidFill>
                  <a:srgbClr val="434C25"/>
                </a:solidFill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4578" name="object 3"/>
          <p:cNvSpPr>
            <a:spLocks noChangeArrowheads="1"/>
          </p:cNvSpPr>
          <p:nvPr/>
        </p:nvSpPr>
        <p:spPr bwMode="auto">
          <a:xfrm>
            <a:off x="1458913" y="2625725"/>
            <a:ext cx="1439862" cy="1081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4579" name="object 4"/>
          <p:cNvSpPr>
            <a:spLocks noChangeArrowheads="1"/>
          </p:cNvSpPr>
          <p:nvPr/>
        </p:nvSpPr>
        <p:spPr bwMode="auto">
          <a:xfrm>
            <a:off x="3114675" y="4570413"/>
            <a:ext cx="1116013" cy="1485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4580" name="object 5"/>
          <p:cNvSpPr txBox="1">
            <a:spLocks noChangeArrowheads="1"/>
          </p:cNvSpPr>
          <p:nvPr/>
        </p:nvSpPr>
        <p:spPr bwMode="auto">
          <a:xfrm>
            <a:off x="1322388" y="649288"/>
            <a:ext cx="79962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13"/>
              </a:lnSpc>
            </a:pPr>
            <a:r>
              <a:rPr lang="bg-BG" sz="3600">
                <a:solidFill>
                  <a:srgbClr val="5B4F4F"/>
                </a:solidFill>
                <a:latin typeface="Calibri" pitchFamily="34" charset="0"/>
              </a:rPr>
              <a:t>Измерв  ане на концентрацията на радон</a:t>
            </a:r>
            <a:endParaRPr lang="bg-BG" sz="3600">
              <a:latin typeface="Calibri" pitchFamily="34" charset="0"/>
            </a:endParaRPr>
          </a:p>
          <a:p>
            <a:pPr>
              <a:spcBef>
                <a:spcPts val="13"/>
              </a:spcBef>
            </a:pPr>
            <a:r>
              <a:rPr lang="bg-BG" sz="3600">
                <a:solidFill>
                  <a:srgbClr val="5B4F4F"/>
                </a:solidFill>
                <a:latin typeface="Calibri" pitchFamily="34" charset="0"/>
              </a:rPr>
              <a:t>в  сгради</a:t>
            </a:r>
            <a:endParaRPr lang="bg-BG" sz="3600">
              <a:latin typeface="Calibri" pitchFamily="34" charset="0"/>
            </a:endParaRPr>
          </a:p>
        </p:txBody>
      </p:sp>
      <p:sp>
        <p:nvSpPr>
          <p:cNvPr id="24581" name="object 6"/>
          <p:cNvSpPr txBox="1">
            <a:spLocks noChangeArrowheads="1"/>
          </p:cNvSpPr>
          <p:nvPr/>
        </p:nvSpPr>
        <p:spPr bwMode="auto">
          <a:xfrm>
            <a:off x="1322388" y="1862138"/>
            <a:ext cx="24780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1463" indent="-271463">
              <a:lnSpc>
                <a:spcPts val="2575"/>
              </a:lnSpc>
              <a:buFont typeface="Arial" charset="0"/>
              <a:buChar char="●"/>
              <a:tabLst>
                <a:tab pos="265113" algn="l"/>
              </a:tabLst>
            </a:pPr>
            <a:r>
              <a:rPr lang="bg-BG" sz="2600">
                <a:latin typeface="Calibri" pitchFamily="34" charset="0"/>
              </a:rPr>
              <a:t>Пасивен метод</a:t>
            </a:r>
          </a:p>
        </p:txBody>
      </p:sp>
      <p:sp>
        <p:nvSpPr>
          <p:cNvPr id="24582" name="object 7"/>
          <p:cNvSpPr txBox="1">
            <a:spLocks noChangeArrowheads="1"/>
          </p:cNvSpPr>
          <p:nvPr/>
        </p:nvSpPr>
        <p:spPr bwMode="auto">
          <a:xfrm>
            <a:off x="3798888" y="1862138"/>
            <a:ext cx="2413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75"/>
              </a:lnSpc>
            </a:pPr>
            <a:r>
              <a:rPr lang="bg-BG" sz="2600">
                <a:latin typeface="Calibri" pitchFamily="34" charset="0"/>
              </a:rPr>
              <a:t>–</a:t>
            </a:r>
          </a:p>
        </p:txBody>
      </p:sp>
      <p:sp>
        <p:nvSpPr>
          <p:cNvPr id="24583" name="object 8"/>
          <p:cNvSpPr txBox="1">
            <a:spLocks noChangeArrowheads="1"/>
          </p:cNvSpPr>
          <p:nvPr/>
        </p:nvSpPr>
        <p:spPr bwMode="auto">
          <a:xfrm>
            <a:off x="4038600" y="1862138"/>
            <a:ext cx="23717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75"/>
              </a:lnSpc>
            </a:pPr>
            <a:r>
              <a:rPr lang="bg-BG" sz="2600">
                <a:latin typeface="Calibri" pitchFamily="34" charset="0"/>
              </a:rPr>
              <a:t>характеристики:</a:t>
            </a:r>
          </a:p>
        </p:txBody>
      </p:sp>
      <p:sp>
        <p:nvSpPr>
          <p:cNvPr id="24584" name="object 9"/>
          <p:cNvSpPr txBox="1">
            <a:spLocks noChangeArrowheads="1"/>
          </p:cNvSpPr>
          <p:nvPr/>
        </p:nvSpPr>
        <p:spPr bwMode="auto">
          <a:xfrm>
            <a:off x="5437188" y="2619375"/>
            <a:ext cx="38750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125"/>
              </a:lnSpc>
            </a:pPr>
            <a:r>
              <a:rPr lang="bg-BG" sz="2100">
                <a:latin typeface="Meiryo"/>
                <a:ea typeface="Meiryo"/>
                <a:cs typeface="Meiryo"/>
              </a:rPr>
              <a:t>Q </a:t>
            </a:r>
            <a:r>
              <a:rPr lang="bg-BG" sz="2100">
                <a:cs typeface="Arial" charset="0"/>
              </a:rPr>
              <a:t>Инструменти </a:t>
            </a:r>
            <a:r>
              <a:rPr lang="bg-BG" sz="2100">
                <a:latin typeface="Calibri" pitchFamily="34" charset="0"/>
              </a:rPr>
              <a:t>– </a:t>
            </a:r>
            <a:r>
              <a:rPr lang="bg-BG" sz="2100">
                <a:cs typeface="Arial" charset="0"/>
              </a:rPr>
              <a:t>камери</a:t>
            </a:r>
            <a:r>
              <a:rPr lang="bg-BG" sz="2100">
                <a:latin typeface="Calibri" pitchFamily="34" charset="0"/>
              </a:rPr>
              <a:t>,</a:t>
            </a:r>
          </a:p>
          <a:p>
            <a:r>
              <a:rPr lang="bg-BG" sz="2100">
                <a:cs typeface="Arial" charset="0"/>
              </a:rPr>
              <a:t>детектори</a:t>
            </a:r>
            <a:r>
              <a:rPr lang="bg-BG" sz="2100">
                <a:latin typeface="Calibri" pitchFamily="34" charset="0"/>
              </a:rPr>
              <a:t>, </a:t>
            </a:r>
            <a:r>
              <a:rPr lang="bg-BG" sz="2100">
                <a:cs typeface="Arial" charset="0"/>
              </a:rPr>
              <a:t>други</a:t>
            </a:r>
            <a:r>
              <a:rPr lang="bg-BG" sz="2100">
                <a:latin typeface="Calibri" pitchFamily="34" charset="0"/>
              </a:rPr>
              <a:t>, </a:t>
            </a:r>
            <a:r>
              <a:rPr lang="bg-BG" sz="2100">
                <a:cs typeface="Arial" charset="0"/>
              </a:rPr>
              <a:t>които се поставят в помещенията и се обработват в лаборатории</a:t>
            </a:r>
          </a:p>
          <a:p>
            <a:pPr>
              <a:lnSpc>
                <a:spcPts val="1200"/>
              </a:lnSpc>
            </a:pPr>
            <a:endParaRPr lang="bg-BG" sz="2100">
              <a:cs typeface="Arial" charset="0"/>
            </a:endParaRPr>
          </a:p>
          <a:p>
            <a:r>
              <a:rPr lang="bg-BG" sz="2100">
                <a:latin typeface="Meiryo"/>
                <a:ea typeface="Meiryo"/>
                <a:cs typeface="Meiryo"/>
              </a:rPr>
              <a:t>Q </a:t>
            </a:r>
            <a:r>
              <a:rPr lang="bg-BG" sz="2100">
                <a:cs typeface="Arial" charset="0"/>
              </a:rPr>
              <a:t>Време </a:t>
            </a:r>
            <a:r>
              <a:rPr lang="bg-BG" sz="2100">
                <a:latin typeface="Calibri" pitchFamily="34" charset="0"/>
              </a:rPr>
              <a:t>– </a:t>
            </a:r>
            <a:r>
              <a:rPr lang="bg-BG" sz="2100">
                <a:cs typeface="Arial" charset="0"/>
              </a:rPr>
              <a:t>от </a:t>
            </a:r>
            <a:r>
              <a:rPr lang="bg-BG" sz="2100">
                <a:latin typeface="Calibri" pitchFamily="34" charset="0"/>
              </a:rPr>
              <a:t>1 </a:t>
            </a:r>
            <a:r>
              <a:rPr lang="bg-BG" sz="2100">
                <a:cs typeface="Arial" charset="0"/>
              </a:rPr>
              <a:t>седмица до </a:t>
            </a:r>
            <a:r>
              <a:rPr lang="bg-BG" sz="2100">
                <a:latin typeface="Calibri" pitchFamily="34" charset="0"/>
              </a:rPr>
              <a:t>1 </a:t>
            </a:r>
            <a:r>
              <a:rPr lang="bg-BG" sz="2100">
                <a:cs typeface="Arial" charset="0"/>
              </a:rPr>
              <a:t>година </a:t>
            </a:r>
            <a:r>
              <a:rPr lang="bg-BG" sz="2100">
                <a:latin typeface="Calibri" pitchFamily="34" charset="0"/>
              </a:rPr>
              <a:t>(</a:t>
            </a:r>
            <a:r>
              <a:rPr lang="bg-BG" sz="2100">
                <a:cs typeface="Arial" charset="0"/>
              </a:rPr>
              <a:t>краткосрочни и дългосрочни измервания</a:t>
            </a:r>
            <a:r>
              <a:rPr lang="bg-BG" sz="2100">
                <a:latin typeface="Calibri" pitchFamily="34" charset="0"/>
              </a:rPr>
              <a:t>)</a:t>
            </a:r>
          </a:p>
          <a:p>
            <a:pPr>
              <a:lnSpc>
                <a:spcPts val="1100"/>
              </a:lnSpc>
              <a:spcBef>
                <a:spcPts val="100"/>
              </a:spcBef>
            </a:pPr>
            <a:endParaRPr lang="bg-BG" sz="2100">
              <a:latin typeface="Calibri" pitchFamily="34" charset="0"/>
            </a:endParaRPr>
          </a:p>
          <a:p>
            <a:r>
              <a:rPr lang="bg-BG" sz="2100">
                <a:latin typeface="Meiryo"/>
                <a:ea typeface="Meiryo"/>
                <a:cs typeface="Meiryo"/>
              </a:rPr>
              <a:t>Q </a:t>
            </a:r>
            <a:r>
              <a:rPr lang="bg-BG" sz="2100">
                <a:cs typeface="Arial" charset="0"/>
              </a:rPr>
              <a:t>Величина </a:t>
            </a:r>
            <a:r>
              <a:rPr lang="bg-BG" sz="2100">
                <a:latin typeface="Calibri" pitchFamily="34" charset="0"/>
              </a:rPr>
              <a:t>– </a:t>
            </a:r>
            <a:r>
              <a:rPr lang="bg-BG" sz="2100">
                <a:cs typeface="Arial" charset="0"/>
              </a:rPr>
              <a:t>средната концентрация на радон в </a:t>
            </a:r>
            <a:r>
              <a:rPr lang="bg-BG" sz="2100">
                <a:latin typeface="Calibri" pitchFamily="34" charset="0"/>
              </a:rPr>
              <a:t>[Bq/m</a:t>
            </a:r>
            <a:r>
              <a:rPr lang="bg-BG" sz="1900" baseline="26000">
                <a:latin typeface="Calibri" pitchFamily="34" charset="0"/>
              </a:rPr>
              <a:t>3</a:t>
            </a:r>
            <a:r>
              <a:rPr lang="bg-BG" sz="2100">
                <a:latin typeface="Calibri" pitchFamily="34" charset="0"/>
              </a:rPr>
              <a:t>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90625" y="3822700"/>
            <a:ext cx="2543175" cy="347663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27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 dirty="0">
                <a:latin typeface="Arial"/>
                <a:cs typeface="Arial"/>
              </a:rPr>
              <a:t>С</a:t>
            </a:r>
            <a:r>
              <a:rPr sz="2600" spc="-14" dirty="0">
                <a:latin typeface="Arial"/>
                <a:cs typeface="Arial"/>
              </a:rPr>
              <a:t>и</a:t>
            </a:r>
            <a:r>
              <a:rPr sz="2600" spc="5" dirty="0">
                <a:latin typeface="Arial"/>
                <a:cs typeface="Arial"/>
              </a:rPr>
              <a:t>с</a:t>
            </a:r>
            <a:r>
              <a:rPr sz="2600" spc="-5" dirty="0">
                <a:latin typeface="Arial"/>
                <a:cs typeface="Arial"/>
              </a:rPr>
              <a:t>т</a:t>
            </a:r>
            <a:r>
              <a:rPr sz="2600" spc="5" dirty="0">
                <a:latin typeface="Arial"/>
                <a:cs typeface="Arial"/>
              </a:rPr>
              <a:t>е</a:t>
            </a:r>
            <a:r>
              <a:rPr sz="2600" dirty="0">
                <a:latin typeface="Arial"/>
                <a:cs typeface="Arial"/>
              </a:rPr>
              <a:t>ма</a:t>
            </a:r>
            <a:r>
              <a:rPr sz="2600" spc="-144" dirty="0">
                <a:latin typeface="Arial"/>
                <a:cs typeface="Arial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-</a:t>
            </a:r>
            <a:r>
              <a:rPr sz="2600" dirty="0">
                <a:latin typeface="Calibri"/>
                <a:cs typeface="Calibri"/>
              </a:rPr>
              <a:t>PERM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4588" y="6270625"/>
            <a:ext cx="2743200" cy="347663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27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 dirty="0">
                <a:latin typeface="Arial"/>
                <a:cs typeface="Arial"/>
              </a:rPr>
              <a:t>С</a:t>
            </a:r>
            <a:r>
              <a:rPr sz="2600" spc="-14" dirty="0">
                <a:latin typeface="Arial"/>
                <a:cs typeface="Arial"/>
              </a:rPr>
              <a:t>и</a:t>
            </a:r>
            <a:r>
              <a:rPr sz="2600" spc="5" dirty="0">
                <a:latin typeface="Arial"/>
                <a:cs typeface="Arial"/>
              </a:rPr>
              <a:t>с</a:t>
            </a:r>
            <a:r>
              <a:rPr sz="2600" spc="-5" dirty="0">
                <a:latin typeface="Arial"/>
                <a:cs typeface="Arial"/>
              </a:rPr>
              <a:t>т</a:t>
            </a:r>
            <a:r>
              <a:rPr sz="2600" spc="5" dirty="0">
                <a:latin typeface="Arial"/>
                <a:cs typeface="Arial"/>
              </a:rPr>
              <a:t>е</a:t>
            </a:r>
            <a:r>
              <a:rPr sz="2600" dirty="0">
                <a:latin typeface="Arial"/>
                <a:cs typeface="Arial"/>
              </a:rPr>
              <a:t>ма</a:t>
            </a:r>
            <a:r>
              <a:rPr sz="2600" spc="-144" dirty="0">
                <a:latin typeface="Arial"/>
                <a:cs typeface="Arial"/>
              </a:rPr>
              <a:t> 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DO</a:t>
            </a:r>
            <a:r>
              <a:rPr sz="2600" spc="-9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YS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09113" y="6662738"/>
            <a:ext cx="217487" cy="204787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16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spc="5" dirty="0">
                <a:solidFill>
                  <a:srgbClr val="434C25"/>
                </a:solidFill>
                <a:latin typeface="Constantia"/>
                <a:cs typeface="Constantia"/>
              </a:rPr>
              <a:t>1</a:t>
            </a:r>
            <a:r>
              <a:rPr sz="1600" dirty="0">
                <a:solidFill>
                  <a:srgbClr val="434C25"/>
                </a:solidFill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5602" name="object 3"/>
          <p:cNvSpPr>
            <a:spLocks noChangeArrowheads="1"/>
          </p:cNvSpPr>
          <p:nvPr/>
        </p:nvSpPr>
        <p:spPr bwMode="auto">
          <a:xfrm>
            <a:off x="5921375" y="1906588"/>
            <a:ext cx="3095625" cy="23225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5603" name="object 4"/>
          <p:cNvSpPr>
            <a:spLocks noChangeArrowheads="1"/>
          </p:cNvSpPr>
          <p:nvPr/>
        </p:nvSpPr>
        <p:spPr bwMode="auto">
          <a:xfrm>
            <a:off x="1673225" y="1906588"/>
            <a:ext cx="2952750" cy="22145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5604" name="object 5"/>
          <p:cNvSpPr>
            <a:spLocks noChangeArrowheads="1"/>
          </p:cNvSpPr>
          <p:nvPr/>
        </p:nvSpPr>
        <p:spPr bwMode="auto">
          <a:xfrm>
            <a:off x="3184525" y="4283075"/>
            <a:ext cx="3529013" cy="26447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5605" name="object 6"/>
          <p:cNvSpPr txBox="1">
            <a:spLocks noChangeArrowheads="1"/>
          </p:cNvSpPr>
          <p:nvPr/>
        </p:nvSpPr>
        <p:spPr bwMode="auto">
          <a:xfrm>
            <a:off x="4205288" y="760413"/>
            <a:ext cx="236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150"/>
              </a:lnSpc>
            </a:pPr>
            <a:r>
              <a:rPr lang="bg-BG" sz="3200">
                <a:solidFill>
                  <a:srgbClr val="5B4F4F"/>
                </a:solidFill>
                <a:latin typeface="Calibri" pitchFamily="34" charset="0"/>
              </a:rPr>
              <a:t>Лаборатория</a:t>
            </a:r>
            <a:endParaRPr lang="bg-BG" sz="3200">
              <a:latin typeface="Calibri" pitchFamily="34" charset="0"/>
            </a:endParaRPr>
          </a:p>
        </p:txBody>
      </p:sp>
      <p:sp>
        <p:nvSpPr>
          <p:cNvPr id="25606" name="object 7"/>
          <p:cNvSpPr txBox="1">
            <a:spLocks noChangeArrowheads="1"/>
          </p:cNvSpPr>
          <p:nvPr/>
        </p:nvSpPr>
        <p:spPr bwMode="auto">
          <a:xfrm>
            <a:off x="2122488" y="1249363"/>
            <a:ext cx="24177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150"/>
              </a:lnSpc>
            </a:pPr>
            <a:r>
              <a:rPr lang="bg-BG" sz="3200">
                <a:solidFill>
                  <a:srgbClr val="5B4F4F"/>
                </a:solidFill>
                <a:latin typeface="Calibri" pitchFamily="34" charset="0"/>
              </a:rPr>
              <a:t>“Мониторинг</a:t>
            </a:r>
            <a:endParaRPr lang="bg-BG" sz="3200">
              <a:latin typeface="Calibri" pitchFamily="34" charset="0"/>
            </a:endParaRPr>
          </a:p>
        </p:txBody>
      </p:sp>
      <p:sp>
        <p:nvSpPr>
          <p:cNvPr id="25607" name="object 8"/>
          <p:cNvSpPr txBox="1">
            <a:spLocks noChangeArrowheads="1"/>
          </p:cNvSpPr>
          <p:nvPr/>
        </p:nvSpPr>
        <p:spPr bwMode="auto">
          <a:xfrm>
            <a:off x="4545013" y="1249363"/>
            <a:ext cx="30638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150"/>
              </a:lnSpc>
            </a:pPr>
            <a:r>
              <a:rPr lang="bg-BG" sz="3200">
                <a:solidFill>
                  <a:srgbClr val="5B4F4F"/>
                </a:solidFill>
                <a:latin typeface="Calibri" pitchFamily="34" charset="0"/>
              </a:rPr>
              <a:t>и</a:t>
            </a:r>
            <a:endParaRPr lang="bg-BG" sz="3200">
              <a:latin typeface="Calibri" pitchFamily="34" charset="0"/>
            </a:endParaRPr>
          </a:p>
        </p:txBody>
      </p:sp>
      <p:sp>
        <p:nvSpPr>
          <p:cNvPr id="25608" name="object 9"/>
          <p:cNvSpPr txBox="1">
            <a:spLocks noChangeArrowheads="1"/>
          </p:cNvSpPr>
          <p:nvPr/>
        </p:nvSpPr>
        <p:spPr bwMode="auto">
          <a:xfrm>
            <a:off x="4856163" y="1249363"/>
            <a:ext cx="19637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150"/>
              </a:lnSpc>
            </a:pPr>
            <a:r>
              <a:rPr lang="bg-BG" sz="3200">
                <a:solidFill>
                  <a:srgbClr val="5B4F4F"/>
                </a:solidFill>
                <a:latin typeface="Calibri" pitchFamily="34" charset="0"/>
              </a:rPr>
              <a:t>превенция</a:t>
            </a:r>
            <a:endParaRPr lang="bg-BG" sz="3200">
              <a:latin typeface="Calibri" pitchFamily="34" charset="0"/>
            </a:endParaRPr>
          </a:p>
        </p:txBody>
      </p:sp>
      <p:sp>
        <p:nvSpPr>
          <p:cNvPr id="25609" name="object 10"/>
          <p:cNvSpPr txBox="1">
            <a:spLocks noChangeArrowheads="1"/>
          </p:cNvSpPr>
          <p:nvPr/>
        </p:nvSpPr>
        <p:spPr bwMode="auto">
          <a:xfrm>
            <a:off x="6826250" y="1249363"/>
            <a:ext cx="4984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150"/>
              </a:lnSpc>
            </a:pPr>
            <a:r>
              <a:rPr lang="bg-BG" sz="3200">
                <a:solidFill>
                  <a:srgbClr val="5B4F4F"/>
                </a:solidFill>
                <a:latin typeface="Calibri" pitchFamily="34" charset="0"/>
              </a:rPr>
              <a:t>на</a:t>
            </a:r>
            <a:endParaRPr lang="bg-BG" sz="3200">
              <a:latin typeface="Calibri" pitchFamily="34" charset="0"/>
            </a:endParaRPr>
          </a:p>
        </p:txBody>
      </p:sp>
      <p:sp>
        <p:nvSpPr>
          <p:cNvPr id="25610" name="object 11"/>
          <p:cNvSpPr txBox="1">
            <a:spLocks noChangeArrowheads="1"/>
          </p:cNvSpPr>
          <p:nvPr/>
        </p:nvSpPr>
        <p:spPr bwMode="auto">
          <a:xfrm>
            <a:off x="7329488" y="1249363"/>
            <a:ext cx="13255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150"/>
              </a:lnSpc>
            </a:pPr>
            <a:r>
              <a:rPr lang="bg-BG" sz="3200">
                <a:solidFill>
                  <a:srgbClr val="5B4F4F"/>
                </a:solidFill>
                <a:latin typeface="Calibri" pitchFamily="34" charset="0"/>
              </a:rPr>
              <a:t>радон”</a:t>
            </a:r>
            <a:endParaRPr lang="bg-BG" sz="3200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10700" y="6662738"/>
            <a:ext cx="212725" cy="204787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16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spc="5" dirty="0">
                <a:solidFill>
                  <a:srgbClr val="434C25"/>
                </a:solidFill>
                <a:latin typeface="Constantia"/>
                <a:cs typeface="Constantia"/>
              </a:rPr>
              <a:t>1</a:t>
            </a:r>
            <a:r>
              <a:rPr sz="1600" dirty="0">
                <a:solidFill>
                  <a:srgbClr val="434C25"/>
                </a:solidFill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6626" name="object 3"/>
          <p:cNvSpPr txBox="1">
            <a:spLocks noChangeArrowheads="1"/>
          </p:cNvSpPr>
          <p:nvPr/>
        </p:nvSpPr>
        <p:spPr bwMode="auto">
          <a:xfrm>
            <a:off x="1262063" y="725488"/>
            <a:ext cx="79549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3025"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Поставяне на детекторите</a:t>
            </a:r>
            <a:endParaRPr lang="bg-BG" sz="3400">
              <a:latin typeface="Calibri" pitchFamily="34" charset="0"/>
            </a:endParaRPr>
          </a:p>
          <a:p>
            <a:pPr marL="73025">
              <a:lnSpc>
                <a:spcPts val="1000"/>
              </a:lnSpc>
            </a:pPr>
            <a:endParaRPr lang="bg-BG" sz="3400">
              <a:latin typeface="Calibri" pitchFamily="34" charset="0"/>
            </a:endParaRPr>
          </a:p>
          <a:p>
            <a:pPr marL="73025">
              <a:lnSpc>
                <a:spcPts val="1100"/>
              </a:lnSpc>
              <a:spcBef>
                <a:spcPts val="63"/>
              </a:spcBef>
            </a:pPr>
            <a:endParaRPr lang="bg-BG" sz="3400">
              <a:latin typeface="Calibri" pitchFamily="34" charset="0"/>
            </a:endParaRPr>
          </a:p>
          <a:p>
            <a:pPr marL="73025"/>
            <a:r>
              <a:rPr lang="bg-BG" sz="2400">
                <a:solidFill>
                  <a:srgbClr val="5B4F4F"/>
                </a:solidFill>
                <a:latin typeface="Meiryo"/>
                <a:ea typeface="Meiryo"/>
                <a:cs typeface="Meiryo"/>
              </a:rPr>
              <a:t>➢</a:t>
            </a:r>
            <a:r>
              <a:rPr lang="bg-BG" sz="2400" b="1">
                <a:solidFill>
                  <a:srgbClr val="5B4F4F"/>
                </a:solidFill>
                <a:cs typeface="Arial" charset="0"/>
              </a:rPr>
              <a:t>Детекторът не се поставя в шкаф или в чекмедже </a:t>
            </a:r>
            <a:r>
              <a:rPr lang="bg-BG" sz="2400" b="1">
                <a:solidFill>
                  <a:srgbClr val="5B4F4F"/>
                </a:solidFill>
                <a:latin typeface="Calibri" pitchFamily="34" charset="0"/>
              </a:rPr>
              <a:t>(</a:t>
            </a:r>
            <a:r>
              <a:rPr lang="bg-BG" sz="2400" b="1">
                <a:solidFill>
                  <a:srgbClr val="5B4F4F"/>
                </a:solidFill>
                <a:cs typeface="Arial" charset="0"/>
              </a:rPr>
              <a:t>в затворен обем</a:t>
            </a:r>
            <a:r>
              <a:rPr lang="bg-BG" sz="2400" b="1">
                <a:solidFill>
                  <a:srgbClr val="5B4F4F"/>
                </a:solidFill>
                <a:latin typeface="Calibri" pitchFamily="34" charset="0"/>
              </a:rPr>
              <a:t>)</a:t>
            </a:r>
            <a:endParaRPr lang="bg-BG" sz="2400">
              <a:latin typeface="Calibri" pitchFamily="34" charset="0"/>
            </a:endParaRPr>
          </a:p>
          <a:p>
            <a:pPr marL="73025">
              <a:lnSpc>
                <a:spcPts val="2875"/>
              </a:lnSpc>
              <a:spcBef>
                <a:spcPts val="100"/>
              </a:spcBef>
            </a:pPr>
            <a:r>
              <a:rPr lang="bg-BG" sz="2400" b="1">
                <a:solidFill>
                  <a:srgbClr val="5B4F4F"/>
                </a:solidFill>
                <a:cs typeface="Arial" charset="0"/>
              </a:rPr>
              <a:t>Не променяйте мястото на детектора в периода на измерване</a:t>
            </a:r>
            <a:endParaRPr lang="bg-BG" sz="2400">
              <a:cs typeface="Arial" charset="0"/>
            </a:endParaRPr>
          </a:p>
          <a:p>
            <a:pPr marL="73025">
              <a:lnSpc>
                <a:spcPts val="2875"/>
              </a:lnSpc>
              <a:spcBef>
                <a:spcPts val="13"/>
              </a:spcBef>
            </a:pPr>
            <a:r>
              <a:rPr lang="bg-BG" sz="2400" b="1">
                <a:solidFill>
                  <a:srgbClr val="5B4F4F"/>
                </a:solidFill>
                <a:cs typeface="Arial" charset="0"/>
              </a:rPr>
              <a:t>Избягвайте да поставяте детекторът до източник на топлина</a:t>
            </a:r>
            <a:r>
              <a:rPr lang="bg-BG" sz="2400" b="1">
                <a:solidFill>
                  <a:srgbClr val="5B4F4F"/>
                </a:solidFill>
                <a:latin typeface="Calibri" pitchFamily="34" charset="0"/>
              </a:rPr>
              <a:t>, </a:t>
            </a:r>
            <a:r>
              <a:rPr lang="bg-BG" sz="2400" b="1">
                <a:solidFill>
                  <a:srgbClr val="5B4F4F"/>
                </a:solidFill>
                <a:cs typeface="Arial" charset="0"/>
              </a:rPr>
              <a:t>пряка слънчева светлина или до място</a:t>
            </a:r>
            <a:endParaRPr lang="bg-BG" sz="2400">
              <a:cs typeface="Arial" charset="0"/>
            </a:endParaRPr>
          </a:p>
          <a:p>
            <a:pPr marL="73025">
              <a:lnSpc>
                <a:spcPts val="2875"/>
              </a:lnSpc>
              <a:spcBef>
                <a:spcPts val="13"/>
              </a:spcBef>
            </a:pPr>
            <a:r>
              <a:rPr lang="bg-BG" sz="2400" b="1">
                <a:solidFill>
                  <a:srgbClr val="5B4F4F"/>
                </a:solidFill>
                <a:cs typeface="Arial" charset="0"/>
              </a:rPr>
              <a:t>където температурата може да се повиши Изключително влажна среда също не е</a:t>
            </a:r>
            <a:endParaRPr lang="bg-BG" sz="2400">
              <a:cs typeface="Arial" charset="0"/>
            </a:endParaRPr>
          </a:p>
          <a:p>
            <a:pPr marL="73025">
              <a:lnSpc>
                <a:spcPts val="2875"/>
              </a:lnSpc>
            </a:pPr>
            <a:r>
              <a:rPr lang="bg-BG" sz="2400" b="1">
                <a:solidFill>
                  <a:srgbClr val="5B4F4F"/>
                </a:solidFill>
                <a:cs typeface="Arial" charset="0"/>
              </a:rPr>
              <a:t>подходяща за този тип детектори </a:t>
            </a:r>
            <a:r>
              <a:rPr lang="bg-BG" sz="2400" b="1">
                <a:solidFill>
                  <a:srgbClr val="5B4F4F"/>
                </a:solidFill>
                <a:latin typeface="Calibri" pitchFamily="34" charset="0"/>
              </a:rPr>
              <a:t>(</a:t>
            </a:r>
            <a:r>
              <a:rPr lang="bg-BG" sz="2400" b="1">
                <a:solidFill>
                  <a:srgbClr val="5B4F4F"/>
                </a:solidFill>
                <a:cs typeface="Arial" charset="0"/>
              </a:rPr>
              <a:t>не се поставят в бани</a:t>
            </a:r>
            <a:r>
              <a:rPr lang="bg-BG" sz="2400" b="1">
                <a:solidFill>
                  <a:srgbClr val="5B4F4F"/>
                </a:solidFill>
                <a:latin typeface="Calibri" pitchFamily="34" charset="0"/>
              </a:rPr>
              <a:t>, </a:t>
            </a:r>
            <a:r>
              <a:rPr lang="bg-BG" sz="2400" b="1">
                <a:solidFill>
                  <a:srgbClr val="5B4F4F"/>
                </a:solidFill>
                <a:cs typeface="Arial" charset="0"/>
              </a:rPr>
              <a:t>спа или други места с висока влажност</a:t>
            </a:r>
            <a:r>
              <a:rPr lang="bg-BG" sz="2400" b="1">
                <a:solidFill>
                  <a:srgbClr val="5B4F4F"/>
                </a:solidFill>
                <a:latin typeface="Calibri" pitchFamily="34" charset="0"/>
              </a:rPr>
              <a:t>)</a:t>
            </a:r>
            <a:endParaRPr lang="bg-BG" sz="2400">
              <a:latin typeface="Calibri" pitchFamily="34" charset="0"/>
            </a:endParaRPr>
          </a:p>
          <a:p>
            <a:pPr marL="73025">
              <a:lnSpc>
                <a:spcPts val="2775"/>
              </a:lnSpc>
            </a:pPr>
            <a:r>
              <a:rPr lang="bg-BG" sz="2400" b="1" u="sng">
                <a:solidFill>
                  <a:srgbClr val="5B4F4F"/>
                </a:solidFill>
                <a:cs typeface="Arial" charset="0"/>
              </a:rPr>
              <a:t>Не го отваряйте или разглобявайте!!!!</a:t>
            </a:r>
            <a:endParaRPr lang="bg-BG" sz="2400">
              <a:cs typeface="Arial" charset="0"/>
            </a:endParaRPr>
          </a:p>
        </p:txBody>
      </p:sp>
      <p:sp>
        <p:nvSpPr>
          <p:cNvPr id="26627" name="object 4"/>
          <p:cNvSpPr txBox="1">
            <a:spLocks noChangeArrowheads="1"/>
          </p:cNvSpPr>
          <p:nvPr/>
        </p:nvSpPr>
        <p:spPr bwMode="auto">
          <a:xfrm>
            <a:off x="1347788" y="5700713"/>
            <a:ext cx="78295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25"/>
              </a:lnSpc>
            </a:pPr>
            <a:r>
              <a:rPr lang="bg-BG" sz="2100" b="1">
                <a:solidFill>
                  <a:srgbClr val="5B4F4F"/>
                </a:solidFill>
                <a:cs typeface="Arial" charset="0"/>
              </a:rPr>
              <a:t>Важно</a:t>
            </a:r>
            <a:r>
              <a:rPr lang="bg-BG" sz="2100" b="1">
                <a:solidFill>
                  <a:srgbClr val="5B4F4F"/>
                </a:solidFill>
                <a:latin typeface="Calibri" pitchFamily="34" charset="0"/>
              </a:rPr>
              <a:t>! </a:t>
            </a:r>
            <a:r>
              <a:rPr lang="bg-BG" sz="2100">
                <a:solidFill>
                  <a:srgbClr val="5B4F4F"/>
                </a:solidFill>
                <a:cs typeface="Arial" charset="0"/>
              </a:rPr>
              <a:t>Детекторът не излъчва йонизиращо лъчение или друг вид</a:t>
            </a:r>
            <a:endParaRPr lang="bg-BG" sz="2100">
              <a:cs typeface="Arial" charset="0"/>
            </a:endParaRPr>
          </a:p>
          <a:p>
            <a:pPr algn="ctr"/>
            <a:r>
              <a:rPr lang="bg-BG" sz="2100">
                <a:solidFill>
                  <a:srgbClr val="5B4F4F"/>
                </a:solidFill>
                <a:cs typeface="Arial" charset="0"/>
              </a:rPr>
              <a:t>лъчение </a:t>
            </a:r>
            <a:r>
              <a:rPr lang="bg-BG" sz="2100">
                <a:solidFill>
                  <a:srgbClr val="5B4F4F"/>
                </a:solidFill>
                <a:latin typeface="Calibri" pitchFamily="34" charset="0"/>
              </a:rPr>
              <a:t>. </a:t>
            </a:r>
            <a:r>
              <a:rPr lang="bg-BG" sz="2100">
                <a:solidFill>
                  <a:srgbClr val="5B4F4F"/>
                </a:solidFill>
                <a:cs typeface="Arial" charset="0"/>
              </a:rPr>
              <a:t>Детекторът регистрира една от компонентите на радиационния гама фон</a:t>
            </a:r>
            <a:r>
              <a:rPr lang="bg-BG" sz="2100">
                <a:solidFill>
                  <a:srgbClr val="5B4F4F"/>
                </a:solidFill>
                <a:latin typeface="Calibri" pitchFamily="34" charset="0"/>
              </a:rPr>
              <a:t>. </a:t>
            </a:r>
            <a:r>
              <a:rPr lang="bg-BG" sz="2100">
                <a:solidFill>
                  <a:srgbClr val="5B4F4F"/>
                </a:solidFill>
                <a:cs typeface="Arial" charset="0"/>
              </a:rPr>
              <a:t>Всяко отваряне и разглобяване на детекторът ще компрометира измерването</a:t>
            </a:r>
            <a:r>
              <a:rPr lang="bg-BG" sz="2100">
                <a:solidFill>
                  <a:srgbClr val="5B4F4F"/>
                </a:solidFill>
                <a:latin typeface="Calibri" pitchFamily="34" charset="0"/>
              </a:rPr>
              <a:t>!</a:t>
            </a:r>
            <a:endParaRPr lang="bg-BG" sz="2100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2763" y="6662738"/>
            <a:ext cx="227012" cy="204787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16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spc="5" dirty="0">
                <a:solidFill>
                  <a:srgbClr val="434C25"/>
                </a:solidFill>
                <a:latin typeface="Constantia"/>
                <a:cs typeface="Constantia"/>
              </a:rPr>
              <a:t>1</a:t>
            </a:r>
            <a:r>
              <a:rPr sz="1600" dirty="0">
                <a:solidFill>
                  <a:srgbClr val="434C25"/>
                </a:solidFill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4300" y="1187452"/>
            <a:ext cx="7391400" cy="4524315"/>
          </a:xfrm>
          <a:prstGeom prst="rect">
            <a:avLst/>
          </a:prstGeom>
        </p:spPr>
        <p:txBody>
          <a:bodyPr lIns="91424" tIns="45711" rIns="91424" bIns="45711">
            <a:spAutoFit/>
          </a:bodyPr>
          <a:lstStyle/>
          <a:p>
            <a:pPr algn="ctr" defTabSz="9142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0">
                  <a:solidFill>
                    <a:prstClr val="black"/>
                  </a:solidFill>
                </a:ln>
                <a:solidFill>
                  <a:srgbClr val="5B4F4F"/>
                </a:solidFill>
                <a:latin typeface="+mn-lt"/>
                <a:cs typeface="Calibri"/>
              </a:rPr>
              <a:t>Контакти:</a:t>
            </a:r>
          </a:p>
          <a:p>
            <a:pPr algn="ctr" defTabSz="9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ln w="0">
                <a:solidFill>
                  <a:prstClr val="black"/>
                </a:solidFill>
              </a:ln>
              <a:solidFill>
                <a:srgbClr val="5B4F4F"/>
              </a:solidFill>
              <a:latin typeface="+mn-lt"/>
              <a:cs typeface="Calibri"/>
            </a:endParaRPr>
          </a:p>
          <a:p>
            <a:pPr marL="571388" indent="-571388" defTabSz="91422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spc="-115" dirty="0">
                <a:ln w="0">
                  <a:solidFill>
                    <a:prstClr val="black"/>
                  </a:solidFill>
                </a:ln>
                <a:solidFill>
                  <a:srgbClr val="5B4F4F"/>
                </a:solidFill>
                <a:latin typeface="+mn-lt"/>
                <a:cs typeface="Calibri"/>
              </a:rPr>
              <a:t>Татяна Лозанова-0879144796</a:t>
            </a:r>
          </a:p>
          <a:p>
            <a:pPr marL="571388" indent="-571388" defTabSz="91422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spc="-115" dirty="0">
                <a:ln w="0">
                  <a:solidFill>
                    <a:prstClr val="black"/>
                  </a:solidFill>
                </a:ln>
                <a:solidFill>
                  <a:srgbClr val="5B4F4F"/>
                </a:solidFill>
                <a:latin typeface="+mn-lt"/>
                <a:cs typeface="Calibri"/>
              </a:rPr>
              <a:t>Мариета Стоянова-0879144764</a:t>
            </a:r>
          </a:p>
          <a:p>
            <a:pPr marL="571388" indent="-571388" defTabSz="91422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spc="-115" dirty="0">
              <a:ln w="0">
                <a:solidFill>
                  <a:prstClr val="black"/>
                </a:solidFill>
              </a:ln>
              <a:solidFill>
                <a:srgbClr val="5B4F4F"/>
              </a:solidFill>
              <a:latin typeface="+mn-lt"/>
              <a:cs typeface="Calibri"/>
            </a:endParaRPr>
          </a:p>
          <a:p>
            <a:pPr marL="571388" indent="-571388" defTabSz="91422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spc="-115" dirty="0">
                <a:ln w="0">
                  <a:solidFill>
                    <a:prstClr val="black"/>
                  </a:solidFill>
                </a:ln>
                <a:solidFill>
                  <a:srgbClr val="5B4F4F"/>
                </a:solidFill>
                <a:latin typeface="+mn-lt"/>
                <a:cs typeface="Calibri"/>
              </a:rPr>
              <a:t>email: rk-zk@rzi-vratsa.com</a:t>
            </a:r>
            <a:endParaRPr lang="ru-RU" sz="4000" spc="-115" dirty="0">
              <a:ln w="0">
                <a:solidFill>
                  <a:prstClr val="black"/>
                </a:solidFill>
              </a:ln>
              <a:solidFill>
                <a:srgbClr val="5B4F4F"/>
              </a:solidFill>
              <a:latin typeface="+mn-lt"/>
              <a:cs typeface="Calibri"/>
            </a:endParaRPr>
          </a:p>
          <a:p>
            <a:pPr defTabSz="9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latin typeface="+mn-lt"/>
              <a:cs typeface="Calibri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1746250" y="4430713"/>
            <a:ext cx="7938" cy="0"/>
          </a:xfrm>
          <a:custGeom>
            <a:avLst/>
            <a:gdLst>
              <a:gd name="T0" fmla="*/ 0 w 7620"/>
              <a:gd name="T1" fmla="*/ 7620 w 7620"/>
            </a:gdLst>
            <a:ahLst/>
            <a:cxnLst/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0C0C0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15" name="object 4"/>
          <p:cNvSpPr>
            <a:spLocks noChangeArrowheads="1"/>
          </p:cNvSpPr>
          <p:nvPr/>
        </p:nvSpPr>
        <p:spPr bwMode="auto">
          <a:xfrm>
            <a:off x="1692275" y="4454525"/>
            <a:ext cx="7938" cy="0"/>
          </a:xfrm>
          <a:custGeom>
            <a:avLst/>
            <a:gdLst>
              <a:gd name="T0" fmla="*/ 0 w 7620"/>
              <a:gd name="T1" fmla="*/ 7620 w 7620"/>
            </a:gdLst>
            <a:ahLst/>
            <a:cxnLst/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3E3E3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16" name="object 5"/>
          <p:cNvSpPr>
            <a:spLocks noChangeArrowheads="1"/>
          </p:cNvSpPr>
          <p:nvPr/>
        </p:nvSpPr>
        <p:spPr bwMode="auto">
          <a:xfrm>
            <a:off x="1838325" y="4454525"/>
            <a:ext cx="6350" cy="0"/>
          </a:xfrm>
          <a:custGeom>
            <a:avLst/>
            <a:gdLst>
              <a:gd name="T0" fmla="*/ 0 w 7620"/>
              <a:gd name="T1" fmla="*/ 7620 w 7620"/>
            </a:gdLst>
            <a:ahLst/>
            <a:cxnLst/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3F3F3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17" name="object 6"/>
          <p:cNvSpPr>
            <a:spLocks noChangeArrowheads="1"/>
          </p:cNvSpPr>
          <p:nvPr/>
        </p:nvSpPr>
        <p:spPr bwMode="auto">
          <a:xfrm>
            <a:off x="1898650" y="4427538"/>
            <a:ext cx="250825" cy="301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18" name="object 7"/>
          <p:cNvSpPr>
            <a:spLocks noChangeArrowheads="1"/>
          </p:cNvSpPr>
          <p:nvPr/>
        </p:nvSpPr>
        <p:spPr bwMode="auto">
          <a:xfrm>
            <a:off x="1601788" y="4427538"/>
            <a:ext cx="250825" cy="523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19" name="object 8"/>
          <p:cNvSpPr>
            <a:spLocks noChangeArrowheads="1"/>
          </p:cNvSpPr>
          <p:nvPr/>
        </p:nvSpPr>
        <p:spPr bwMode="auto">
          <a:xfrm>
            <a:off x="2157413" y="4514850"/>
            <a:ext cx="7937" cy="0"/>
          </a:xfrm>
          <a:custGeom>
            <a:avLst/>
            <a:gdLst>
              <a:gd name="T0" fmla="*/ 0 w 7620"/>
              <a:gd name="T1" fmla="*/ 7620 w 7620"/>
            </a:gdLst>
            <a:ahLst/>
            <a:cxnLst/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04040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20" name="object 9"/>
          <p:cNvSpPr>
            <a:spLocks noChangeArrowheads="1"/>
          </p:cNvSpPr>
          <p:nvPr/>
        </p:nvSpPr>
        <p:spPr bwMode="auto">
          <a:xfrm>
            <a:off x="1571625" y="4530725"/>
            <a:ext cx="6350" cy="0"/>
          </a:xfrm>
          <a:custGeom>
            <a:avLst/>
            <a:gdLst>
              <a:gd name="T0" fmla="*/ 0 w 7620"/>
              <a:gd name="T1" fmla="*/ 7620 w 7620"/>
            </a:gdLst>
            <a:ahLst/>
            <a:cxnLst/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38383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21" name="object 10"/>
          <p:cNvSpPr>
            <a:spLocks noChangeArrowheads="1"/>
          </p:cNvSpPr>
          <p:nvPr/>
        </p:nvSpPr>
        <p:spPr bwMode="auto">
          <a:xfrm>
            <a:off x="1708150" y="4518025"/>
            <a:ext cx="465138" cy="158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22" name="object 11"/>
          <p:cNvSpPr>
            <a:spLocks noChangeArrowheads="1"/>
          </p:cNvSpPr>
          <p:nvPr/>
        </p:nvSpPr>
        <p:spPr bwMode="auto">
          <a:xfrm>
            <a:off x="2165350" y="4530725"/>
            <a:ext cx="7938" cy="0"/>
          </a:xfrm>
          <a:custGeom>
            <a:avLst/>
            <a:gdLst>
              <a:gd name="T0" fmla="*/ 0 w 7620"/>
              <a:gd name="T1" fmla="*/ 7620 w 7620"/>
            </a:gdLst>
            <a:ahLst/>
            <a:cxnLst/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23" name="object 12"/>
          <p:cNvSpPr>
            <a:spLocks noChangeArrowheads="1"/>
          </p:cNvSpPr>
          <p:nvPr/>
        </p:nvSpPr>
        <p:spPr bwMode="auto">
          <a:xfrm>
            <a:off x="1571625" y="4583113"/>
            <a:ext cx="6350" cy="0"/>
          </a:xfrm>
          <a:custGeom>
            <a:avLst/>
            <a:gdLst>
              <a:gd name="T0" fmla="*/ 0 w 7620"/>
              <a:gd name="T1" fmla="*/ 7620 w 7620"/>
            </a:gdLst>
            <a:ahLst/>
            <a:cxnLst/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19191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24" name="object 13"/>
          <p:cNvSpPr>
            <a:spLocks noChangeArrowheads="1"/>
          </p:cNvSpPr>
          <p:nvPr/>
        </p:nvSpPr>
        <p:spPr bwMode="auto">
          <a:xfrm>
            <a:off x="1716088" y="4583113"/>
            <a:ext cx="7937" cy="0"/>
          </a:xfrm>
          <a:custGeom>
            <a:avLst/>
            <a:gdLst>
              <a:gd name="T0" fmla="*/ 0 w 7620"/>
              <a:gd name="T1" fmla="*/ 7620 w 7620"/>
            </a:gdLst>
            <a:ahLst/>
            <a:cxnLst/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5454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25" name="object 14"/>
          <p:cNvSpPr>
            <a:spLocks noChangeArrowheads="1"/>
          </p:cNvSpPr>
          <p:nvPr/>
        </p:nvSpPr>
        <p:spPr bwMode="auto">
          <a:xfrm>
            <a:off x="1563688" y="4511675"/>
            <a:ext cx="98425" cy="904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26" name="object 15"/>
          <p:cNvSpPr>
            <a:spLocks noChangeArrowheads="1"/>
          </p:cNvSpPr>
          <p:nvPr/>
        </p:nvSpPr>
        <p:spPr bwMode="auto">
          <a:xfrm>
            <a:off x="1708150" y="4533900"/>
            <a:ext cx="473075" cy="682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27" name="object 16"/>
          <p:cNvSpPr>
            <a:spLocks noChangeArrowheads="1"/>
          </p:cNvSpPr>
          <p:nvPr/>
        </p:nvSpPr>
        <p:spPr bwMode="auto">
          <a:xfrm>
            <a:off x="2157413" y="4606925"/>
            <a:ext cx="7937" cy="0"/>
          </a:xfrm>
          <a:custGeom>
            <a:avLst/>
            <a:gdLst>
              <a:gd name="T0" fmla="*/ 0 w 7620"/>
              <a:gd name="T1" fmla="*/ 7620 w 7620"/>
            </a:gdLst>
            <a:ahLst/>
            <a:cxnLst/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76767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3328" name="object 17"/>
          <p:cNvSpPr txBox="1">
            <a:spLocks noChangeArrowheads="1"/>
          </p:cNvSpPr>
          <p:nvPr/>
        </p:nvSpPr>
        <p:spPr bwMode="auto">
          <a:xfrm>
            <a:off x="1322388" y="1046163"/>
            <a:ext cx="1460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088"/>
              </a:lnSpc>
            </a:pPr>
            <a:r>
              <a:rPr lang="bg-BG" sz="4200">
                <a:solidFill>
                  <a:srgbClr val="5B4F4F"/>
                </a:solidFill>
                <a:latin typeface="Calibri" pitchFamily="34" charset="0"/>
              </a:rPr>
              <a:t>Какво</a:t>
            </a:r>
            <a:endParaRPr lang="bg-BG" sz="4200">
              <a:latin typeface="Calibri" pitchFamily="34" charset="0"/>
            </a:endParaRPr>
          </a:p>
        </p:txBody>
      </p:sp>
      <p:sp>
        <p:nvSpPr>
          <p:cNvPr id="13329" name="object 18"/>
          <p:cNvSpPr txBox="1">
            <a:spLocks noChangeArrowheads="1"/>
          </p:cNvSpPr>
          <p:nvPr/>
        </p:nvSpPr>
        <p:spPr bwMode="auto">
          <a:xfrm>
            <a:off x="2771775" y="1046163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088"/>
              </a:lnSpc>
            </a:pPr>
            <a:r>
              <a:rPr lang="bg-BG" sz="4200">
                <a:solidFill>
                  <a:srgbClr val="5B4F4F"/>
                </a:solidFill>
                <a:latin typeface="Calibri" pitchFamily="34" charset="0"/>
              </a:rPr>
              <a:t>е</a:t>
            </a:r>
            <a:endParaRPr lang="bg-BG" sz="4200">
              <a:latin typeface="Calibri" pitchFamily="34" charset="0"/>
            </a:endParaRPr>
          </a:p>
        </p:txBody>
      </p:sp>
      <p:sp>
        <p:nvSpPr>
          <p:cNvPr id="13330" name="object 19"/>
          <p:cNvSpPr txBox="1">
            <a:spLocks noChangeArrowheads="1"/>
          </p:cNvSpPr>
          <p:nvPr/>
        </p:nvSpPr>
        <p:spPr bwMode="auto">
          <a:xfrm>
            <a:off x="3157538" y="1046163"/>
            <a:ext cx="1531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088"/>
              </a:lnSpc>
            </a:pPr>
            <a:r>
              <a:rPr lang="bg-BG" sz="4200">
                <a:solidFill>
                  <a:srgbClr val="5B4F4F"/>
                </a:solidFill>
                <a:latin typeface="Calibri" pitchFamily="34" charset="0"/>
              </a:rPr>
              <a:t>радон</a:t>
            </a:r>
            <a:endParaRPr lang="bg-BG" sz="4200">
              <a:latin typeface="Calibri" pitchFamily="34" charset="0"/>
            </a:endParaRPr>
          </a:p>
        </p:txBody>
      </p:sp>
      <p:sp>
        <p:nvSpPr>
          <p:cNvPr id="13331" name="object 20"/>
          <p:cNvSpPr txBox="1">
            <a:spLocks noChangeArrowheads="1"/>
          </p:cNvSpPr>
          <p:nvPr/>
        </p:nvSpPr>
        <p:spPr bwMode="auto">
          <a:xfrm>
            <a:off x="4678363" y="1046163"/>
            <a:ext cx="377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088"/>
              </a:lnSpc>
            </a:pPr>
            <a:r>
              <a:rPr lang="bg-BG" sz="4200">
                <a:solidFill>
                  <a:srgbClr val="5B4F4F"/>
                </a:solidFill>
                <a:latin typeface="Calibri" pitchFamily="34" charset="0"/>
              </a:rPr>
              <a:t>?</a:t>
            </a:r>
            <a:endParaRPr lang="bg-BG" sz="4200">
              <a:latin typeface="Calibri" pitchFamily="34" charset="0"/>
            </a:endParaRPr>
          </a:p>
        </p:txBody>
      </p:sp>
      <p:sp>
        <p:nvSpPr>
          <p:cNvPr id="13332" name="object 21"/>
          <p:cNvSpPr txBox="1">
            <a:spLocks noChangeArrowheads="1"/>
          </p:cNvSpPr>
          <p:nvPr/>
        </p:nvSpPr>
        <p:spPr bwMode="auto">
          <a:xfrm>
            <a:off x="5437188" y="2049463"/>
            <a:ext cx="399415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25"/>
              </a:lnSpc>
            </a:pPr>
            <a:r>
              <a:rPr lang="bg-BG" sz="2400">
                <a:solidFill>
                  <a:srgbClr val="F3A446"/>
                </a:solidFill>
                <a:latin typeface="Meiryo"/>
                <a:ea typeface="Meiryo"/>
                <a:cs typeface="Meiryo"/>
              </a:rPr>
              <a:t>❖</a:t>
            </a:r>
            <a:r>
              <a:rPr lang="bg-BG" sz="2400">
                <a:cs typeface="Arial" charset="0"/>
              </a:rPr>
              <a:t>Радонът е радиоактивен</a:t>
            </a:r>
          </a:p>
          <a:p>
            <a:pPr>
              <a:lnSpc>
                <a:spcPts val="2875"/>
              </a:lnSpc>
              <a:spcBef>
                <a:spcPts val="88"/>
              </a:spcBef>
            </a:pPr>
            <a:r>
              <a:rPr lang="bg-BG" sz="2400">
                <a:cs typeface="Arial" charset="0"/>
              </a:rPr>
              <a:t>елемент от семейството на уран </a:t>
            </a:r>
            <a:r>
              <a:rPr lang="bg-BG" sz="2400">
                <a:latin typeface="Calibri" pitchFamily="34" charset="0"/>
              </a:rPr>
              <a:t>– 238</a:t>
            </a:r>
          </a:p>
          <a:p>
            <a:pPr>
              <a:lnSpc>
                <a:spcPts val="1300"/>
              </a:lnSpc>
              <a:spcBef>
                <a:spcPts val="38"/>
              </a:spcBef>
            </a:pPr>
            <a:endParaRPr lang="bg-BG" sz="2400">
              <a:latin typeface="Calibri" pitchFamily="34" charset="0"/>
            </a:endParaRPr>
          </a:p>
          <a:p>
            <a:r>
              <a:rPr lang="bg-BG" sz="2400">
                <a:solidFill>
                  <a:srgbClr val="F3A446"/>
                </a:solidFill>
                <a:latin typeface="Meiryo"/>
                <a:ea typeface="Meiryo"/>
                <a:cs typeface="Meiryo"/>
              </a:rPr>
              <a:t>❖</a:t>
            </a:r>
            <a:r>
              <a:rPr lang="bg-BG" sz="2400">
                <a:cs typeface="Arial" charset="0"/>
              </a:rPr>
              <a:t>Радонът е естествен радиоактивен благороден газ</a:t>
            </a:r>
          </a:p>
          <a:p>
            <a:pPr>
              <a:lnSpc>
                <a:spcPts val="1400"/>
              </a:lnSpc>
              <a:spcBef>
                <a:spcPts val="50"/>
              </a:spcBef>
            </a:pPr>
            <a:endParaRPr lang="bg-BG" sz="2400">
              <a:cs typeface="Arial" charset="0"/>
            </a:endParaRPr>
          </a:p>
          <a:p>
            <a:pPr algn="just"/>
            <a:r>
              <a:rPr lang="bg-BG" sz="2400">
                <a:solidFill>
                  <a:srgbClr val="F3A446"/>
                </a:solidFill>
                <a:latin typeface="Meiryo"/>
                <a:ea typeface="Meiryo"/>
                <a:cs typeface="Meiryo"/>
              </a:rPr>
              <a:t>❖</a:t>
            </a:r>
            <a:r>
              <a:rPr lang="bg-BG" sz="2400">
                <a:cs typeface="Arial" charset="0"/>
              </a:rPr>
              <a:t>Радонът е разпространен навсякъде по земната кора </a:t>
            </a:r>
            <a:r>
              <a:rPr lang="bg-BG" sz="2400">
                <a:latin typeface="Calibri" pitchFamily="34" charset="0"/>
              </a:rPr>
              <a:t>(</a:t>
            </a:r>
            <a:r>
              <a:rPr lang="bg-BG" sz="2400">
                <a:cs typeface="Arial" charset="0"/>
              </a:rPr>
              <a:t>почвен газ</a:t>
            </a:r>
            <a:r>
              <a:rPr lang="bg-BG" sz="2400">
                <a:latin typeface="Calibri" pitchFamily="34" charset="0"/>
              </a:rPr>
              <a:t>).</a:t>
            </a:r>
          </a:p>
          <a:p>
            <a:pPr>
              <a:lnSpc>
                <a:spcPts val="1400"/>
              </a:lnSpc>
              <a:spcBef>
                <a:spcPts val="25"/>
              </a:spcBef>
            </a:pPr>
            <a:endParaRPr lang="bg-BG" sz="2400">
              <a:latin typeface="Calibri" pitchFamily="34" charset="0"/>
            </a:endParaRPr>
          </a:p>
          <a:p>
            <a:r>
              <a:rPr lang="bg-BG" sz="2400">
                <a:solidFill>
                  <a:srgbClr val="F3A446"/>
                </a:solidFill>
                <a:latin typeface="Meiryo"/>
                <a:ea typeface="Meiryo"/>
                <a:cs typeface="Meiryo"/>
              </a:rPr>
              <a:t>❖</a:t>
            </a:r>
            <a:r>
              <a:rPr lang="bg-BG" sz="2400">
                <a:cs typeface="Arial" charset="0"/>
              </a:rPr>
              <a:t>Радонът няма цвят</a:t>
            </a:r>
            <a:r>
              <a:rPr lang="bg-BG" sz="2400">
                <a:latin typeface="Calibri" pitchFamily="34" charset="0"/>
              </a:rPr>
              <a:t>,</a:t>
            </a:r>
          </a:p>
          <a:p>
            <a:r>
              <a:rPr lang="bg-BG" sz="2400">
                <a:cs typeface="Arial" charset="0"/>
              </a:rPr>
              <a:t>мирис</a:t>
            </a:r>
            <a:r>
              <a:rPr lang="bg-BG" sz="2400">
                <a:latin typeface="Calibri" pitchFamily="34" charset="0"/>
              </a:rPr>
              <a:t>, </a:t>
            </a:r>
            <a:r>
              <a:rPr lang="bg-BG" sz="2400">
                <a:cs typeface="Arial" charset="0"/>
              </a:rPr>
              <a:t>вкус</a:t>
            </a:r>
          </a:p>
        </p:txBody>
      </p:sp>
      <p:sp>
        <p:nvSpPr>
          <p:cNvPr id="13333" name="object 22"/>
          <p:cNvSpPr txBox="1">
            <a:spLocks noChangeArrowheads="1"/>
          </p:cNvSpPr>
          <p:nvPr/>
        </p:nvSpPr>
        <p:spPr bwMode="auto">
          <a:xfrm>
            <a:off x="9440863" y="6662738"/>
            <a:ext cx="15398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625"/>
              </a:lnSpc>
            </a:pPr>
            <a:r>
              <a:rPr lang="bg-BG" sz="1600">
                <a:solidFill>
                  <a:srgbClr val="434C25"/>
                </a:solidFill>
                <a:latin typeface="Constantia" pitchFamily="18" charset="0"/>
              </a:rPr>
              <a:t>2</a:t>
            </a:r>
            <a:endParaRPr lang="bg-BG" sz="160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38" name="object 3"/>
          <p:cNvSpPr>
            <a:spLocks noChangeArrowheads="1"/>
          </p:cNvSpPr>
          <p:nvPr/>
        </p:nvSpPr>
        <p:spPr bwMode="auto">
          <a:xfrm>
            <a:off x="7216775" y="3130550"/>
            <a:ext cx="938213" cy="431800"/>
          </a:xfrm>
          <a:custGeom>
            <a:avLst/>
            <a:gdLst>
              <a:gd name="T0" fmla="*/ 0 w 937259"/>
              <a:gd name="T1" fmla="*/ 0 h 431291"/>
              <a:gd name="T2" fmla="*/ 937259 w 937259"/>
              <a:gd name="T3" fmla="*/ 431291 h 431291"/>
            </a:gdLst>
            <a:ahLst/>
            <a:cxnLst/>
            <a:rect l="T0" t="T1" r="T2" b="T3"/>
            <a:pathLst>
              <a:path w="937259" h="431291">
                <a:moveTo>
                  <a:pt x="234695" y="431291"/>
                </a:moveTo>
                <a:lnTo>
                  <a:pt x="234695" y="0"/>
                </a:lnTo>
                <a:lnTo>
                  <a:pt x="0" y="216407"/>
                </a:lnTo>
                <a:lnTo>
                  <a:pt x="234695" y="431291"/>
                </a:lnTo>
                <a:close/>
              </a:path>
              <a:path w="937259" h="431291">
                <a:moveTo>
                  <a:pt x="937259" y="323087"/>
                </a:moveTo>
                <a:lnTo>
                  <a:pt x="937259" y="108203"/>
                </a:lnTo>
                <a:lnTo>
                  <a:pt x="234695" y="108203"/>
                </a:lnTo>
                <a:lnTo>
                  <a:pt x="234695" y="323087"/>
                </a:lnTo>
                <a:lnTo>
                  <a:pt x="937259" y="323087"/>
                </a:lnTo>
                <a:close/>
              </a:path>
            </a:pathLst>
          </a:custGeom>
          <a:solidFill>
            <a:srgbClr val="F5E4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39" name="object 4"/>
          <p:cNvSpPr>
            <a:spLocks noChangeArrowheads="1"/>
          </p:cNvSpPr>
          <p:nvPr/>
        </p:nvSpPr>
        <p:spPr bwMode="auto">
          <a:xfrm>
            <a:off x="7216775" y="3130550"/>
            <a:ext cx="938213" cy="431800"/>
          </a:xfrm>
          <a:custGeom>
            <a:avLst/>
            <a:gdLst>
              <a:gd name="T0" fmla="*/ 0 w 937259"/>
              <a:gd name="T1" fmla="*/ 0 h 431291"/>
              <a:gd name="T2" fmla="*/ 937259 w 937259"/>
              <a:gd name="T3" fmla="*/ 431291 h 431291"/>
            </a:gdLst>
            <a:ahLst/>
            <a:cxnLst/>
            <a:rect l="T0" t="T1" r="T2" b="T3"/>
            <a:pathLst>
              <a:path w="937259" h="431291">
                <a:moveTo>
                  <a:pt x="234695" y="0"/>
                </a:moveTo>
                <a:lnTo>
                  <a:pt x="234695" y="108203"/>
                </a:lnTo>
                <a:lnTo>
                  <a:pt x="937259" y="108203"/>
                </a:lnTo>
                <a:lnTo>
                  <a:pt x="937259" y="323087"/>
                </a:lnTo>
                <a:lnTo>
                  <a:pt x="234695" y="323087"/>
                </a:lnTo>
                <a:lnTo>
                  <a:pt x="234695" y="431291"/>
                </a:lnTo>
                <a:lnTo>
                  <a:pt x="0" y="216407"/>
                </a:lnTo>
                <a:lnTo>
                  <a:pt x="234695" y="0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40" name="object 5"/>
          <p:cNvSpPr>
            <a:spLocks noChangeArrowheads="1"/>
          </p:cNvSpPr>
          <p:nvPr/>
        </p:nvSpPr>
        <p:spPr bwMode="auto">
          <a:xfrm>
            <a:off x="2827338" y="1933575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3131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41" name="object 6"/>
          <p:cNvSpPr>
            <a:spLocks noChangeArrowheads="1"/>
          </p:cNvSpPr>
          <p:nvPr/>
        </p:nvSpPr>
        <p:spPr bwMode="auto">
          <a:xfrm>
            <a:off x="4225925" y="19335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F0F0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42" name="object 7"/>
          <p:cNvSpPr>
            <a:spLocks noChangeArrowheads="1"/>
          </p:cNvSpPr>
          <p:nvPr/>
        </p:nvSpPr>
        <p:spPr bwMode="auto">
          <a:xfrm>
            <a:off x="3211513" y="1952625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2424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43" name="object 8"/>
          <p:cNvSpPr>
            <a:spLocks noChangeArrowheads="1"/>
          </p:cNvSpPr>
          <p:nvPr/>
        </p:nvSpPr>
        <p:spPr bwMode="auto">
          <a:xfrm>
            <a:off x="3284538" y="1952625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55555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44" name="object 9"/>
          <p:cNvSpPr>
            <a:spLocks noChangeArrowheads="1"/>
          </p:cNvSpPr>
          <p:nvPr/>
        </p:nvSpPr>
        <p:spPr bwMode="auto">
          <a:xfrm>
            <a:off x="3987800" y="19526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57575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45" name="object 10"/>
          <p:cNvSpPr>
            <a:spLocks noChangeArrowheads="1"/>
          </p:cNvSpPr>
          <p:nvPr/>
        </p:nvSpPr>
        <p:spPr bwMode="auto">
          <a:xfrm>
            <a:off x="4829175" y="19526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3434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46" name="object 11"/>
          <p:cNvSpPr>
            <a:spLocks noChangeArrowheads="1"/>
          </p:cNvSpPr>
          <p:nvPr/>
        </p:nvSpPr>
        <p:spPr bwMode="auto">
          <a:xfrm>
            <a:off x="5689600" y="1952625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5F5F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47" name="object 12"/>
          <p:cNvSpPr>
            <a:spLocks noChangeArrowheads="1"/>
          </p:cNvSpPr>
          <p:nvPr/>
        </p:nvSpPr>
        <p:spPr bwMode="auto">
          <a:xfrm>
            <a:off x="6557963" y="19526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D4D4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48" name="object 13"/>
          <p:cNvSpPr>
            <a:spLocks noChangeArrowheads="1"/>
          </p:cNvSpPr>
          <p:nvPr/>
        </p:nvSpPr>
        <p:spPr bwMode="auto">
          <a:xfrm>
            <a:off x="7088188" y="19526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2424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49" name="object 14"/>
          <p:cNvSpPr>
            <a:spLocks noChangeArrowheads="1"/>
          </p:cNvSpPr>
          <p:nvPr/>
        </p:nvSpPr>
        <p:spPr bwMode="auto">
          <a:xfrm>
            <a:off x="7929563" y="19526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55555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50" name="object 15"/>
          <p:cNvSpPr>
            <a:spLocks noChangeArrowheads="1"/>
          </p:cNvSpPr>
          <p:nvPr/>
        </p:nvSpPr>
        <p:spPr bwMode="auto">
          <a:xfrm>
            <a:off x="3284538" y="1962150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8080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51" name="object 16"/>
          <p:cNvSpPr>
            <a:spLocks noChangeArrowheads="1"/>
          </p:cNvSpPr>
          <p:nvPr/>
        </p:nvSpPr>
        <p:spPr bwMode="auto">
          <a:xfrm>
            <a:off x="7929563" y="19621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8080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52" name="object 17"/>
          <p:cNvSpPr>
            <a:spLocks noChangeArrowheads="1"/>
          </p:cNvSpPr>
          <p:nvPr/>
        </p:nvSpPr>
        <p:spPr bwMode="auto">
          <a:xfrm>
            <a:off x="3284538" y="1970088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53" name="object 18"/>
          <p:cNvSpPr>
            <a:spLocks noChangeArrowheads="1"/>
          </p:cNvSpPr>
          <p:nvPr/>
        </p:nvSpPr>
        <p:spPr bwMode="auto">
          <a:xfrm>
            <a:off x="3530600" y="19700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B0B0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54" name="object 19"/>
          <p:cNvSpPr>
            <a:spLocks noChangeArrowheads="1"/>
          </p:cNvSpPr>
          <p:nvPr/>
        </p:nvSpPr>
        <p:spPr bwMode="auto">
          <a:xfrm>
            <a:off x="3795713" y="19700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8080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55" name="object 20"/>
          <p:cNvSpPr>
            <a:spLocks noChangeArrowheads="1"/>
          </p:cNvSpPr>
          <p:nvPr/>
        </p:nvSpPr>
        <p:spPr bwMode="auto">
          <a:xfrm>
            <a:off x="4510088" y="1970088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E0E0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56" name="object 21"/>
          <p:cNvSpPr>
            <a:spLocks noChangeArrowheads="1"/>
          </p:cNvSpPr>
          <p:nvPr/>
        </p:nvSpPr>
        <p:spPr bwMode="auto">
          <a:xfrm>
            <a:off x="6110288" y="1970088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E0E0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57" name="object 22"/>
          <p:cNvSpPr>
            <a:spLocks noChangeArrowheads="1"/>
          </p:cNvSpPr>
          <p:nvPr/>
        </p:nvSpPr>
        <p:spPr bwMode="auto">
          <a:xfrm>
            <a:off x="6292850" y="19700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6060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58" name="object 23"/>
          <p:cNvSpPr>
            <a:spLocks noChangeArrowheads="1"/>
          </p:cNvSpPr>
          <p:nvPr/>
        </p:nvSpPr>
        <p:spPr bwMode="auto">
          <a:xfrm>
            <a:off x="7929563" y="19700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59" name="object 24"/>
          <p:cNvSpPr>
            <a:spLocks noChangeArrowheads="1"/>
          </p:cNvSpPr>
          <p:nvPr/>
        </p:nvSpPr>
        <p:spPr bwMode="auto">
          <a:xfrm>
            <a:off x="3284538" y="1979613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60" name="object 25"/>
          <p:cNvSpPr>
            <a:spLocks noChangeArrowheads="1"/>
          </p:cNvSpPr>
          <p:nvPr/>
        </p:nvSpPr>
        <p:spPr bwMode="auto">
          <a:xfrm>
            <a:off x="7399338" y="1979613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F0F0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61" name="object 26"/>
          <p:cNvSpPr>
            <a:spLocks noChangeArrowheads="1"/>
          </p:cNvSpPr>
          <p:nvPr/>
        </p:nvSpPr>
        <p:spPr bwMode="auto">
          <a:xfrm>
            <a:off x="7929563" y="197961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62" name="object 27"/>
          <p:cNvSpPr>
            <a:spLocks noChangeArrowheads="1"/>
          </p:cNvSpPr>
          <p:nvPr/>
        </p:nvSpPr>
        <p:spPr bwMode="auto">
          <a:xfrm>
            <a:off x="2817813" y="19891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4141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63" name="object 28"/>
          <p:cNvSpPr>
            <a:spLocks noChangeArrowheads="1"/>
          </p:cNvSpPr>
          <p:nvPr/>
        </p:nvSpPr>
        <p:spPr bwMode="auto">
          <a:xfrm>
            <a:off x="3284538" y="1989138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64" name="object 29"/>
          <p:cNvSpPr>
            <a:spLocks noChangeArrowheads="1"/>
          </p:cNvSpPr>
          <p:nvPr/>
        </p:nvSpPr>
        <p:spPr bwMode="auto">
          <a:xfrm>
            <a:off x="4216400" y="19891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3131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65" name="object 30"/>
          <p:cNvSpPr>
            <a:spLocks noChangeArrowheads="1"/>
          </p:cNvSpPr>
          <p:nvPr/>
        </p:nvSpPr>
        <p:spPr bwMode="auto">
          <a:xfrm>
            <a:off x="5853113" y="19891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66" name="object 31"/>
          <p:cNvSpPr>
            <a:spLocks noChangeArrowheads="1"/>
          </p:cNvSpPr>
          <p:nvPr/>
        </p:nvSpPr>
        <p:spPr bwMode="auto">
          <a:xfrm>
            <a:off x="6530975" y="1989138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67" name="object 32"/>
          <p:cNvSpPr>
            <a:spLocks noChangeArrowheads="1"/>
          </p:cNvSpPr>
          <p:nvPr/>
        </p:nvSpPr>
        <p:spPr bwMode="auto">
          <a:xfrm>
            <a:off x="6557963" y="19891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5252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68" name="object 33"/>
          <p:cNvSpPr>
            <a:spLocks noChangeArrowheads="1"/>
          </p:cNvSpPr>
          <p:nvPr/>
        </p:nvSpPr>
        <p:spPr bwMode="auto">
          <a:xfrm>
            <a:off x="7170738" y="1989138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F0F0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69" name="object 34"/>
          <p:cNvSpPr>
            <a:spLocks noChangeArrowheads="1"/>
          </p:cNvSpPr>
          <p:nvPr/>
        </p:nvSpPr>
        <p:spPr bwMode="auto">
          <a:xfrm>
            <a:off x="7664450" y="19891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D1D1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70" name="object 35"/>
          <p:cNvSpPr>
            <a:spLocks noChangeArrowheads="1"/>
          </p:cNvSpPr>
          <p:nvPr/>
        </p:nvSpPr>
        <p:spPr bwMode="auto">
          <a:xfrm>
            <a:off x="7929563" y="19891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4141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71" name="object 36"/>
          <p:cNvSpPr>
            <a:spLocks noChangeArrowheads="1"/>
          </p:cNvSpPr>
          <p:nvPr/>
        </p:nvSpPr>
        <p:spPr bwMode="auto">
          <a:xfrm>
            <a:off x="2817813" y="19986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72" name="object 37"/>
          <p:cNvSpPr>
            <a:spLocks noChangeArrowheads="1"/>
          </p:cNvSpPr>
          <p:nvPr/>
        </p:nvSpPr>
        <p:spPr bwMode="auto">
          <a:xfrm>
            <a:off x="4216400" y="19986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73" name="object 38"/>
          <p:cNvSpPr>
            <a:spLocks noChangeArrowheads="1"/>
          </p:cNvSpPr>
          <p:nvPr/>
        </p:nvSpPr>
        <p:spPr bwMode="auto">
          <a:xfrm>
            <a:off x="4957763" y="19986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74" name="object 39"/>
          <p:cNvSpPr>
            <a:spLocks noChangeArrowheads="1"/>
          </p:cNvSpPr>
          <p:nvPr/>
        </p:nvSpPr>
        <p:spPr bwMode="auto">
          <a:xfrm>
            <a:off x="5186363" y="19986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75" name="object 40"/>
          <p:cNvSpPr>
            <a:spLocks noChangeArrowheads="1"/>
          </p:cNvSpPr>
          <p:nvPr/>
        </p:nvSpPr>
        <p:spPr bwMode="auto">
          <a:xfrm>
            <a:off x="5414963" y="19986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5151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76" name="object 41"/>
          <p:cNvSpPr>
            <a:spLocks noChangeArrowheads="1"/>
          </p:cNvSpPr>
          <p:nvPr/>
        </p:nvSpPr>
        <p:spPr bwMode="auto">
          <a:xfrm>
            <a:off x="5853113" y="19986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5151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77" name="object 42"/>
          <p:cNvSpPr>
            <a:spLocks noChangeArrowheads="1"/>
          </p:cNvSpPr>
          <p:nvPr/>
        </p:nvSpPr>
        <p:spPr bwMode="auto">
          <a:xfrm>
            <a:off x="6557963" y="19986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F1F1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78" name="object 43"/>
          <p:cNvSpPr>
            <a:spLocks noChangeArrowheads="1"/>
          </p:cNvSpPr>
          <p:nvPr/>
        </p:nvSpPr>
        <p:spPr bwMode="auto">
          <a:xfrm>
            <a:off x="6796088" y="1998663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79" name="object 44"/>
          <p:cNvSpPr>
            <a:spLocks noChangeArrowheads="1"/>
          </p:cNvSpPr>
          <p:nvPr/>
        </p:nvSpPr>
        <p:spPr bwMode="auto">
          <a:xfrm>
            <a:off x="7664450" y="19986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9191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80" name="object 45"/>
          <p:cNvSpPr>
            <a:spLocks noChangeArrowheads="1"/>
          </p:cNvSpPr>
          <p:nvPr/>
        </p:nvSpPr>
        <p:spPr bwMode="auto">
          <a:xfrm>
            <a:off x="2817813" y="20066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81" name="object 46"/>
          <p:cNvSpPr>
            <a:spLocks noChangeArrowheads="1"/>
          </p:cNvSpPr>
          <p:nvPr/>
        </p:nvSpPr>
        <p:spPr bwMode="auto">
          <a:xfrm>
            <a:off x="4216400" y="20066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5151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82" name="object 47"/>
          <p:cNvSpPr>
            <a:spLocks noChangeArrowheads="1"/>
          </p:cNvSpPr>
          <p:nvPr/>
        </p:nvSpPr>
        <p:spPr bwMode="auto">
          <a:xfrm>
            <a:off x="4957763" y="20066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83" name="object 48"/>
          <p:cNvSpPr>
            <a:spLocks noChangeArrowheads="1"/>
          </p:cNvSpPr>
          <p:nvPr/>
        </p:nvSpPr>
        <p:spPr bwMode="auto">
          <a:xfrm>
            <a:off x="5186363" y="20066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84" name="object 49"/>
          <p:cNvSpPr>
            <a:spLocks noChangeArrowheads="1"/>
          </p:cNvSpPr>
          <p:nvPr/>
        </p:nvSpPr>
        <p:spPr bwMode="auto">
          <a:xfrm>
            <a:off x="5414963" y="20066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85" name="object 50"/>
          <p:cNvSpPr>
            <a:spLocks noChangeArrowheads="1"/>
          </p:cNvSpPr>
          <p:nvPr/>
        </p:nvSpPr>
        <p:spPr bwMode="auto">
          <a:xfrm>
            <a:off x="5853113" y="20066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5151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86" name="object 51"/>
          <p:cNvSpPr>
            <a:spLocks noChangeArrowheads="1"/>
          </p:cNvSpPr>
          <p:nvPr/>
        </p:nvSpPr>
        <p:spPr bwMode="auto">
          <a:xfrm>
            <a:off x="6557963" y="20066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F1F1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87" name="object 52"/>
          <p:cNvSpPr>
            <a:spLocks noChangeArrowheads="1"/>
          </p:cNvSpPr>
          <p:nvPr/>
        </p:nvSpPr>
        <p:spPr bwMode="auto">
          <a:xfrm>
            <a:off x="6796088" y="2006600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8181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88" name="object 53"/>
          <p:cNvSpPr>
            <a:spLocks noChangeArrowheads="1"/>
          </p:cNvSpPr>
          <p:nvPr/>
        </p:nvSpPr>
        <p:spPr bwMode="auto">
          <a:xfrm>
            <a:off x="7664450" y="20066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89" name="object 54"/>
          <p:cNvSpPr>
            <a:spLocks noChangeArrowheads="1"/>
          </p:cNvSpPr>
          <p:nvPr/>
        </p:nvSpPr>
        <p:spPr bwMode="auto">
          <a:xfrm>
            <a:off x="4500563" y="20161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2121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90" name="object 55"/>
          <p:cNvSpPr>
            <a:spLocks noChangeArrowheads="1"/>
          </p:cNvSpPr>
          <p:nvPr/>
        </p:nvSpPr>
        <p:spPr bwMode="auto">
          <a:xfrm>
            <a:off x="4957763" y="20161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91" name="object 56"/>
          <p:cNvSpPr>
            <a:spLocks noChangeArrowheads="1"/>
          </p:cNvSpPr>
          <p:nvPr/>
        </p:nvSpPr>
        <p:spPr bwMode="auto">
          <a:xfrm>
            <a:off x="5186363" y="20161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92" name="object 57"/>
          <p:cNvSpPr>
            <a:spLocks noChangeArrowheads="1"/>
          </p:cNvSpPr>
          <p:nvPr/>
        </p:nvSpPr>
        <p:spPr bwMode="auto">
          <a:xfrm>
            <a:off x="5414963" y="20161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93" name="object 58"/>
          <p:cNvSpPr>
            <a:spLocks noChangeArrowheads="1"/>
          </p:cNvSpPr>
          <p:nvPr/>
        </p:nvSpPr>
        <p:spPr bwMode="auto">
          <a:xfrm>
            <a:off x="5853113" y="20161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4141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94" name="object 59"/>
          <p:cNvSpPr>
            <a:spLocks noChangeArrowheads="1"/>
          </p:cNvSpPr>
          <p:nvPr/>
        </p:nvSpPr>
        <p:spPr bwMode="auto">
          <a:xfrm>
            <a:off x="6100763" y="20161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1111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95" name="object 60"/>
          <p:cNvSpPr>
            <a:spLocks noChangeArrowheads="1"/>
          </p:cNvSpPr>
          <p:nvPr/>
        </p:nvSpPr>
        <p:spPr bwMode="auto">
          <a:xfrm>
            <a:off x="6557963" y="20161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F1F1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96" name="object 61"/>
          <p:cNvSpPr>
            <a:spLocks noChangeArrowheads="1"/>
          </p:cNvSpPr>
          <p:nvPr/>
        </p:nvSpPr>
        <p:spPr bwMode="auto">
          <a:xfrm>
            <a:off x="6796088" y="2016125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9191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97" name="object 62"/>
          <p:cNvSpPr>
            <a:spLocks noChangeArrowheads="1"/>
          </p:cNvSpPr>
          <p:nvPr/>
        </p:nvSpPr>
        <p:spPr bwMode="auto">
          <a:xfrm>
            <a:off x="7170738" y="2016125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C0C0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98" name="object 63"/>
          <p:cNvSpPr>
            <a:spLocks noChangeArrowheads="1"/>
          </p:cNvSpPr>
          <p:nvPr/>
        </p:nvSpPr>
        <p:spPr bwMode="auto">
          <a:xfrm>
            <a:off x="7462838" y="20161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0101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399" name="object 64"/>
          <p:cNvSpPr>
            <a:spLocks noChangeArrowheads="1"/>
          </p:cNvSpPr>
          <p:nvPr/>
        </p:nvSpPr>
        <p:spPr bwMode="auto">
          <a:xfrm>
            <a:off x="7664450" y="20161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00" name="object 65"/>
          <p:cNvSpPr>
            <a:spLocks noChangeArrowheads="1"/>
          </p:cNvSpPr>
          <p:nvPr/>
        </p:nvSpPr>
        <p:spPr bwMode="auto">
          <a:xfrm>
            <a:off x="7929563" y="20161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4141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01" name="object 66"/>
          <p:cNvSpPr>
            <a:spLocks noChangeArrowheads="1"/>
          </p:cNvSpPr>
          <p:nvPr/>
        </p:nvSpPr>
        <p:spPr bwMode="auto">
          <a:xfrm>
            <a:off x="3284538" y="2025650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02" name="object 67"/>
          <p:cNvSpPr>
            <a:spLocks noChangeArrowheads="1"/>
          </p:cNvSpPr>
          <p:nvPr/>
        </p:nvSpPr>
        <p:spPr bwMode="auto">
          <a:xfrm>
            <a:off x="3905250" y="1947863"/>
            <a:ext cx="220663" cy="82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03" name="object 68"/>
          <p:cNvSpPr>
            <a:spLocks noChangeArrowheads="1"/>
          </p:cNvSpPr>
          <p:nvPr/>
        </p:nvSpPr>
        <p:spPr bwMode="auto">
          <a:xfrm>
            <a:off x="4033838" y="20256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2121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04" name="object 69"/>
          <p:cNvSpPr>
            <a:spLocks noChangeArrowheads="1"/>
          </p:cNvSpPr>
          <p:nvPr/>
        </p:nvSpPr>
        <p:spPr bwMode="auto">
          <a:xfrm>
            <a:off x="4702175" y="2025650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0101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05" name="object 70"/>
          <p:cNvSpPr>
            <a:spLocks noChangeArrowheads="1"/>
          </p:cNvSpPr>
          <p:nvPr/>
        </p:nvSpPr>
        <p:spPr bwMode="auto">
          <a:xfrm>
            <a:off x="4911725" y="20256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5151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06" name="object 71"/>
          <p:cNvSpPr>
            <a:spLocks noChangeArrowheads="1"/>
          </p:cNvSpPr>
          <p:nvPr/>
        </p:nvSpPr>
        <p:spPr bwMode="auto">
          <a:xfrm>
            <a:off x="6557963" y="20256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F1F1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07" name="object 72"/>
          <p:cNvSpPr>
            <a:spLocks noChangeArrowheads="1"/>
          </p:cNvSpPr>
          <p:nvPr/>
        </p:nvSpPr>
        <p:spPr bwMode="auto">
          <a:xfrm>
            <a:off x="7216775" y="2025650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F0F0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08" name="object 73"/>
          <p:cNvSpPr>
            <a:spLocks noChangeArrowheads="1"/>
          </p:cNvSpPr>
          <p:nvPr/>
        </p:nvSpPr>
        <p:spPr bwMode="auto">
          <a:xfrm>
            <a:off x="7664450" y="20256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09" name="object 74"/>
          <p:cNvSpPr>
            <a:spLocks noChangeArrowheads="1"/>
          </p:cNvSpPr>
          <p:nvPr/>
        </p:nvSpPr>
        <p:spPr bwMode="auto">
          <a:xfrm>
            <a:off x="7929563" y="20256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10" name="object 75"/>
          <p:cNvSpPr>
            <a:spLocks noChangeArrowheads="1"/>
          </p:cNvSpPr>
          <p:nvPr/>
        </p:nvSpPr>
        <p:spPr bwMode="auto">
          <a:xfrm>
            <a:off x="3284538" y="2035175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11" name="object 76"/>
          <p:cNvSpPr>
            <a:spLocks noChangeArrowheads="1"/>
          </p:cNvSpPr>
          <p:nvPr/>
        </p:nvSpPr>
        <p:spPr bwMode="auto">
          <a:xfrm>
            <a:off x="4033838" y="20351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5151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12" name="object 77"/>
          <p:cNvSpPr>
            <a:spLocks noChangeArrowheads="1"/>
          </p:cNvSpPr>
          <p:nvPr/>
        </p:nvSpPr>
        <p:spPr bwMode="auto">
          <a:xfrm>
            <a:off x="4702175" y="2035175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5151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13" name="object 78"/>
          <p:cNvSpPr>
            <a:spLocks noChangeArrowheads="1"/>
          </p:cNvSpPr>
          <p:nvPr/>
        </p:nvSpPr>
        <p:spPr bwMode="auto">
          <a:xfrm>
            <a:off x="6557963" y="20351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F1F1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14" name="object 79"/>
          <p:cNvSpPr>
            <a:spLocks noChangeArrowheads="1"/>
          </p:cNvSpPr>
          <p:nvPr/>
        </p:nvSpPr>
        <p:spPr bwMode="auto">
          <a:xfrm>
            <a:off x="7664450" y="20351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15" name="object 80"/>
          <p:cNvSpPr>
            <a:spLocks noChangeArrowheads="1"/>
          </p:cNvSpPr>
          <p:nvPr/>
        </p:nvSpPr>
        <p:spPr bwMode="auto">
          <a:xfrm>
            <a:off x="7929563" y="20351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16" name="object 81"/>
          <p:cNvSpPr>
            <a:spLocks noChangeArrowheads="1"/>
          </p:cNvSpPr>
          <p:nvPr/>
        </p:nvSpPr>
        <p:spPr bwMode="auto">
          <a:xfrm>
            <a:off x="3284538" y="2043113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17" name="object 82"/>
          <p:cNvSpPr>
            <a:spLocks noChangeArrowheads="1"/>
          </p:cNvSpPr>
          <p:nvPr/>
        </p:nvSpPr>
        <p:spPr bwMode="auto">
          <a:xfrm>
            <a:off x="5021263" y="204311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8A8A8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18" name="object 83"/>
          <p:cNvSpPr>
            <a:spLocks noChangeArrowheads="1"/>
          </p:cNvSpPr>
          <p:nvPr/>
        </p:nvSpPr>
        <p:spPr bwMode="auto">
          <a:xfrm>
            <a:off x="5918200" y="2043113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85858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19" name="object 84"/>
          <p:cNvSpPr>
            <a:spLocks noChangeArrowheads="1"/>
          </p:cNvSpPr>
          <p:nvPr/>
        </p:nvSpPr>
        <p:spPr bwMode="auto">
          <a:xfrm>
            <a:off x="6557963" y="204311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F1F1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20" name="object 85"/>
          <p:cNvSpPr>
            <a:spLocks noChangeArrowheads="1"/>
          </p:cNvSpPr>
          <p:nvPr/>
        </p:nvSpPr>
        <p:spPr bwMode="auto">
          <a:xfrm>
            <a:off x="7664450" y="204311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21" name="object 86"/>
          <p:cNvSpPr>
            <a:spLocks noChangeArrowheads="1"/>
          </p:cNvSpPr>
          <p:nvPr/>
        </p:nvSpPr>
        <p:spPr bwMode="auto">
          <a:xfrm>
            <a:off x="7929563" y="204311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22" name="object 87"/>
          <p:cNvSpPr>
            <a:spLocks noChangeArrowheads="1"/>
          </p:cNvSpPr>
          <p:nvPr/>
        </p:nvSpPr>
        <p:spPr bwMode="auto">
          <a:xfrm>
            <a:off x="3284538" y="2052638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9090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23" name="object 88"/>
          <p:cNvSpPr>
            <a:spLocks noChangeArrowheads="1"/>
          </p:cNvSpPr>
          <p:nvPr/>
        </p:nvSpPr>
        <p:spPr bwMode="auto">
          <a:xfrm>
            <a:off x="6557963" y="20526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2121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24" name="object 89"/>
          <p:cNvSpPr>
            <a:spLocks noChangeArrowheads="1"/>
          </p:cNvSpPr>
          <p:nvPr/>
        </p:nvSpPr>
        <p:spPr bwMode="auto">
          <a:xfrm>
            <a:off x="7664450" y="20526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D0D0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25" name="object 90"/>
          <p:cNvSpPr>
            <a:spLocks noChangeArrowheads="1"/>
          </p:cNvSpPr>
          <p:nvPr/>
        </p:nvSpPr>
        <p:spPr bwMode="auto">
          <a:xfrm>
            <a:off x="7929563" y="20526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8080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26" name="object 91"/>
          <p:cNvSpPr>
            <a:spLocks noChangeArrowheads="1"/>
          </p:cNvSpPr>
          <p:nvPr/>
        </p:nvSpPr>
        <p:spPr bwMode="auto">
          <a:xfrm>
            <a:off x="3027363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9494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27" name="object 92"/>
          <p:cNvSpPr>
            <a:spLocks noChangeArrowheads="1"/>
          </p:cNvSpPr>
          <p:nvPr/>
        </p:nvSpPr>
        <p:spPr bwMode="auto">
          <a:xfrm>
            <a:off x="2644775" y="1892300"/>
            <a:ext cx="647700" cy="174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28" name="object 93"/>
          <p:cNvSpPr>
            <a:spLocks noChangeArrowheads="1"/>
          </p:cNvSpPr>
          <p:nvPr/>
        </p:nvSpPr>
        <p:spPr bwMode="auto">
          <a:xfrm>
            <a:off x="3284538" y="2062163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7474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29" name="object 94"/>
          <p:cNvSpPr>
            <a:spLocks noChangeArrowheads="1"/>
          </p:cNvSpPr>
          <p:nvPr/>
        </p:nvSpPr>
        <p:spPr bwMode="auto">
          <a:xfrm>
            <a:off x="3338513" y="1947863"/>
            <a:ext cx="476250" cy="1190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30" name="object 95"/>
          <p:cNvSpPr>
            <a:spLocks noChangeArrowheads="1"/>
          </p:cNvSpPr>
          <p:nvPr/>
        </p:nvSpPr>
        <p:spPr bwMode="auto">
          <a:xfrm>
            <a:off x="3905250" y="2030413"/>
            <a:ext cx="19050" cy="365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31" name="object 96"/>
          <p:cNvSpPr>
            <a:spLocks noChangeArrowheads="1"/>
          </p:cNvSpPr>
          <p:nvPr/>
        </p:nvSpPr>
        <p:spPr bwMode="auto">
          <a:xfrm>
            <a:off x="3987800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8484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32" name="object 97"/>
          <p:cNvSpPr>
            <a:spLocks noChangeArrowheads="1"/>
          </p:cNvSpPr>
          <p:nvPr/>
        </p:nvSpPr>
        <p:spPr bwMode="auto">
          <a:xfrm>
            <a:off x="3978275" y="2020888"/>
            <a:ext cx="147638" cy="460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33" name="object 98"/>
          <p:cNvSpPr>
            <a:spLocks noChangeArrowheads="1"/>
          </p:cNvSpPr>
          <p:nvPr/>
        </p:nvSpPr>
        <p:spPr bwMode="auto">
          <a:xfrm>
            <a:off x="4106863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3F3F3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34" name="object 99"/>
          <p:cNvSpPr>
            <a:spLocks noChangeArrowheads="1"/>
          </p:cNvSpPr>
          <p:nvPr/>
        </p:nvSpPr>
        <p:spPr bwMode="auto">
          <a:xfrm>
            <a:off x="4473575" y="2062163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3B3B3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35" name="object 100"/>
          <p:cNvSpPr>
            <a:spLocks noChangeArrowheads="1"/>
          </p:cNvSpPr>
          <p:nvPr/>
        </p:nvSpPr>
        <p:spPr bwMode="auto">
          <a:xfrm>
            <a:off x="4216400" y="1892300"/>
            <a:ext cx="357188" cy="1746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36" name="object 101"/>
          <p:cNvSpPr>
            <a:spLocks noChangeArrowheads="1"/>
          </p:cNvSpPr>
          <p:nvPr/>
        </p:nvSpPr>
        <p:spPr bwMode="auto">
          <a:xfrm>
            <a:off x="4619625" y="1947863"/>
            <a:ext cx="163513" cy="1190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37" name="object 102"/>
          <p:cNvSpPr>
            <a:spLocks noChangeArrowheads="1"/>
          </p:cNvSpPr>
          <p:nvPr/>
        </p:nvSpPr>
        <p:spPr bwMode="auto">
          <a:xfrm>
            <a:off x="4775200" y="2062163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3D3D3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38" name="object 103"/>
          <p:cNvSpPr>
            <a:spLocks noChangeArrowheads="1"/>
          </p:cNvSpPr>
          <p:nvPr/>
        </p:nvSpPr>
        <p:spPr bwMode="auto">
          <a:xfrm>
            <a:off x="5140325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3434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39" name="object 104"/>
          <p:cNvSpPr>
            <a:spLocks noChangeArrowheads="1"/>
          </p:cNvSpPr>
          <p:nvPr/>
        </p:nvSpPr>
        <p:spPr bwMode="auto">
          <a:xfrm>
            <a:off x="5349875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E4E4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40" name="object 105"/>
          <p:cNvSpPr>
            <a:spLocks noChangeArrowheads="1"/>
          </p:cNvSpPr>
          <p:nvPr/>
        </p:nvSpPr>
        <p:spPr bwMode="auto">
          <a:xfrm>
            <a:off x="5689600" y="2062163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52525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41" name="object 106"/>
          <p:cNvSpPr>
            <a:spLocks noChangeArrowheads="1"/>
          </p:cNvSpPr>
          <p:nvPr/>
        </p:nvSpPr>
        <p:spPr bwMode="auto">
          <a:xfrm>
            <a:off x="6073775" y="2062163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3B3B3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42" name="object 107"/>
          <p:cNvSpPr>
            <a:spLocks noChangeArrowheads="1"/>
          </p:cNvSpPr>
          <p:nvPr/>
        </p:nvSpPr>
        <p:spPr bwMode="auto">
          <a:xfrm>
            <a:off x="5607050" y="1947863"/>
            <a:ext cx="960438" cy="1190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43" name="object 108"/>
          <p:cNvSpPr>
            <a:spLocks noChangeArrowheads="1"/>
          </p:cNvSpPr>
          <p:nvPr/>
        </p:nvSpPr>
        <p:spPr bwMode="auto">
          <a:xfrm>
            <a:off x="6557963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C4C4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44" name="object 109"/>
          <p:cNvSpPr>
            <a:spLocks noChangeArrowheads="1"/>
          </p:cNvSpPr>
          <p:nvPr/>
        </p:nvSpPr>
        <p:spPr bwMode="auto">
          <a:xfrm>
            <a:off x="6611938" y="1947863"/>
            <a:ext cx="101600" cy="1190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45" name="object 110"/>
          <p:cNvSpPr>
            <a:spLocks noChangeArrowheads="1"/>
          </p:cNvSpPr>
          <p:nvPr/>
        </p:nvSpPr>
        <p:spPr bwMode="auto">
          <a:xfrm>
            <a:off x="6796088" y="1947863"/>
            <a:ext cx="209550" cy="11906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46" name="object 111"/>
          <p:cNvSpPr>
            <a:spLocks noChangeArrowheads="1"/>
          </p:cNvSpPr>
          <p:nvPr/>
        </p:nvSpPr>
        <p:spPr bwMode="auto">
          <a:xfrm>
            <a:off x="6959600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D4D4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47" name="object 112"/>
          <p:cNvSpPr>
            <a:spLocks noChangeArrowheads="1"/>
          </p:cNvSpPr>
          <p:nvPr/>
        </p:nvSpPr>
        <p:spPr bwMode="auto">
          <a:xfrm>
            <a:off x="7289800" y="2062163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3B3B3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48" name="object 113"/>
          <p:cNvSpPr>
            <a:spLocks noChangeArrowheads="1"/>
          </p:cNvSpPr>
          <p:nvPr/>
        </p:nvSpPr>
        <p:spPr bwMode="auto">
          <a:xfrm>
            <a:off x="7435850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3B3B3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49" name="object 114"/>
          <p:cNvSpPr>
            <a:spLocks noChangeArrowheads="1"/>
          </p:cNvSpPr>
          <p:nvPr/>
        </p:nvSpPr>
        <p:spPr bwMode="auto">
          <a:xfrm>
            <a:off x="7664450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8484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50" name="object 115"/>
          <p:cNvSpPr>
            <a:spLocks noChangeArrowheads="1"/>
          </p:cNvSpPr>
          <p:nvPr/>
        </p:nvSpPr>
        <p:spPr bwMode="auto">
          <a:xfrm>
            <a:off x="7581900" y="1947863"/>
            <a:ext cx="219075" cy="11906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51" name="object 116"/>
          <p:cNvSpPr>
            <a:spLocks noChangeArrowheads="1"/>
          </p:cNvSpPr>
          <p:nvPr/>
        </p:nvSpPr>
        <p:spPr bwMode="auto">
          <a:xfrm>
            <a:off x="7929563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45454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52" name="object 117"/>
          <p:cNvSpPr>
            <a:spLocks noChangeArrowheads="1"/>
          </p:cNvSpPr>
          <p:nvPr/>
        </p:nvSpPr>
        <p:spPr bwMode="auto">
          <a:xfrm>
            <a:off x="7847013" y="1947863"/>
            <a:ext cx="228600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53" name="object 118"/>
          <p:cNvSpPr>
            <a:spLocks noChangeArrowheads="1"/>
          </p:cNvSpPr>
          <p:nvPr/>
        </p:nvSpPr>
        <p:spPr bwMode="auto">
          <a:xfrm>
            <a:off x="8066088" y="20621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58585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54" name="object 119"/>
          <p:cNvSpPr>
            <a:spLocks noChangeArrowheads="1"/>
          </p:cNvSpPr>
          <p:nvPr/>
        </p:nvSpPr>
        <p:spPr bwMode="auto">
          <a:xfrm>
            <a:off x="4829175" y="1947863"/>
            <a:ext cx="695325" cy="1555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55" name="object 120"/>
          <p:cNvSpPr>
            <a:spLocks noChangeArrowheads="1"/>
          </p:cNvSpPr>
          <p:nvPr/>
        </p:nvSpPr>
        <p:spPr bwMode="auto">
          <a:xfrm>
            <a:off x="7078663" y="1947863"/>
            <a:ext cx="457200" cy="15557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56" name="object 121"/>
          <p:cNvSpPr>
            <a:spLocks noChangeArrowheads="1"/>
          </p:cNvSpPr>
          <p:nvPr/>
        </p:nvSpPr>
        <p:spPr bwMode="auto">
          <a:xfrm>
            <a:off x="4829175" y="21082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98989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57" name="object 122"/>
          <p:cNvSpPr>
            <a:spLocks noChangeArrowheads="1"/>
          </p:cNvSpPr>
          <p:nvPr/>
        </p:nvSpPr>
        <p:spPr bwMode="auto">
          <a:xfrm>
            <a:off x="7088188" y="21082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98989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58" name="object 123"/>
          <p:cNvSpPr>
            <a:spLocks noChangeArrowheads="1"/>
          </p:cNvSpPr>
          <p:nvPr/>
        </p:nvSpPr>
        <p:spPr bwMode="auto">
          <a:xfrm>
            <a:off x="4892675" y="22272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87878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59" name="object 124"/>
          <p:cNvSpPr>
            <a:spLocks noChangeArrowheads="1"/>
          </p:cNvSpPr>
          <p:nvPr/>
        </p:nvSpPr>
        <p:spPr bwMode="auto">
          <a:xfrm>
            <a:off x="4892675" y="22352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3030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60" name="object 125"/>
          <p:cNvSpPr>
            <a:spLocks noChangeArrowheads="1"/>
          </p:cNvSpPr>
          <p:nvPr/>
        </p:nvSpPr>
        <p:spPr bwMode="auto">
          <a:xfrm>
            <a:off x="5176838" y="22907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1111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61" name="object 126"/>
          <p:cNvSpPr>
            <a:spLocks noChangeArrowheads="1"/>
          </p:cNvSpPr>
          <p:nvPr/>
        </p:nvSpPr>
        <p:spPr bwMode="auto">
          <a:xfrm>
            <a:off x="5176838" y="23002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4141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62" name="object 127"/>
          <p:cNvSpPr>
            <a:spLocks noChangeArrowheads="1"/>
          </p:cNvSpPr>
          <p:nvPr/>
        </p:nvSpPr>
        <p:spPr bwMode="auto">
          <a:xfrm>
            <a:off x="5743575" y="23002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56565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63" name="object 128"/>
          <p:cNvSpPr>
            <a:spLocks noChangeArrowheads="1"/>
          </p:cNvSpPr>
          <p:nvPr/>
        </p:nvSpPr>
        <p:spPr bwMode="auto">
          <a:xfrm>
            <a:off x="5176838" y="23082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64" name="object 129"/>
          <p:cNvSpPr>
            <a:spLocks noChangeArrowheads="1"/>
          </p:cNvSpPr>
          <p:nvPr/>
        </p:nvSpPr>
        <p:spPr bwMode="auto">
          <a:xfrm>
            <a:off x="3795713" y="23177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1212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65" name="object 130"/>
          <p:cNvSpPr>
            <a:spLocks noChangeArrowheads="1"/>
          </p:cNvSpPr>
          <p:nvPr/>
        </p:nvSpPr>
        <p:spPr bwMode="auto">
          <a:xfrm>
            <a:off x="4702175" y="2317750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D1D1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66" name="object 131"/>
          <p:cNvSpPr>
            <a:spLocks noChangeArrowheads="1"/>
          </p:cNvSpPr>
          <p:nvPr/>
        </p:nvSpPr>
        <p:spPr bwMode="auto">
          <a:xfrm>
            <a:off x="4902200" y="23177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D1D1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67" name="object 132"/>
          <p:cNvSpPr>
            <a:spLocks noChangeArrowheads="1"/>
          </p:cNvSpPr>
          <p:nvPr/>
        </p:nvSpPr>
        <p:spPr bwMode="auto">
          <a:xfrm>
            <a:off x="5176838" y="23177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68" name="object 133"/>
          <p:cNvSpPr>
            <a:spLocks noChangeArrowheads="1"/>
          </p:cNvSpPr>
          <p:nvPr/>
        </p:nvSpPr>
        <p:spPr bwMode="auto">
          <a:xfrm>
            <a:off x="6988175" y="2317750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C1C1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69" name="object 134"/>
          <p:cNvSpPr>
            <a:spLocks noChangeArrowheads="1"/>
          </p:cNvSpPr>
          <p:nvPr/>
        </p:nvSpPr>
        <p:spPr bwMode="auto">
          <a:xfrm>
            <a:off x="4418013" y="23272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3232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70" name="object 135"/>
          <p:cNvSpPr>
            <a:spLocks noChangeArrowheads="1"/>
          </p:cNvSpPr>
          <p:nvPr/>
        </p:nvSpPr>
        <p:spPr bwMode="auto">
          <a:xfrm>
            <a:off x="4702175" y="2327275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C1C1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71" name="object 136"/>
          <p:cNvSpPr>
            <a:spLocks noChangeArrowheads="1"/>
          </p:cNvSpPr>
          <p:nvPr/>
        </p:nvSpPr>
        <p:spPr bwMode="auto">
          <a:xfrm>
            <a:off x="4902200" y="23272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72" name="object 137"/>
          <p:cNvSpPr>
            <a:spLocks noChangeArrowheads="1"/>
          </p:cNvSpPr>
          <p:nvPr/>
        </p:nvSpPr>
        <p:spPr bwMode="auto">
          <a:xfrm>
            <a:off x="4957763" y="23272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73" name="object 138"/>
          <p:cNvSpPr>
            <a:spLocks noChangeArrowheads="1"/>
          </p:cNvSpPr>
          <p:nvPr/>
        </p:nvSpPr>
        <p:spPr bwMode="auto">
          <a:xfrm>
            <a:off x="5561013" y="23272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4242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74" name="object 139"/>
          <p:cNvSpPr>
            <a:spLocks noChangeArrowheads="1"/>
          </p:cNvSpPr>
          <p:nvPr/>
        </p:nvSpPr>
        <p:spPr bwMode="auto">
          <a:xfrm>
            <a:off x="6988175" y="2327275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75" name="object 140"/>
          <p:cNvSpPr>
            <a:spLocks noChangeArrowheads="1"/>
          </p:cNvSpPr>
          <p:nvPr/>
        </p:nvSpPr>
        <p:spPr bwMode="auto">
          <a:xfrm>
            <a:off x="4418013" y="23368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2222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76" name="object 141"/>
          <p:cNvSpPr>
            <a:spLocks noChangeArrowheads="1"/>
          </p:cNvSpPr>
          <p:nvPr/>
        </p:nvSpPr>
        <p:spPr bwMode="auto">
          <a:xfrm>
            <a:off x="4702175" y="2336800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77" name="object 142"/>
          <p:cNvSpPr>
            <a:spLocks noChangeArrowheads="1"/>
          </p:cNvSpPr>
          <p:nvPr/>
        </p:nvSpPr>
        <p:spPr bwMode="auto">
          <a:xfrm>
            <a:off x="4902200" y="23368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78" name="object 143"/>
          <p:cNvSpPr>
            <a:spLocks noChangeArrowheads="1"/>
          </p:cNvSpPr>
          <p:nvPr/>
        </p:nvSpPr>
        <p:spPr bwMode="auto">
          <a:xfrm>
            <a:off x="4957763" y="23368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79" name="object 144"/>
          <p:cNvSpPr>
            <a:spLocks noChangeArrowheads="1"/>
          </p:cNvSpPr>
          <p:nvPr/>
        </p:nvSpPr>
        <p:spPr bwMode="auto">
          <a:xfrm>
            <a:off x="5561013" y="23368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4242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80" name="object 145"/>
          <p:cNvSpPr>
            <a:spLocks noChangeArrowheads="1"/>
          </p:cNvSpPr>
          <p:nvPr/>
        </p:nvSpPr>
        <p:spPr bwMode="auto">
          <a:xfrm>
            <a:off x="6273800" y="233680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5151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81" name="object 146"/>
          <p:cNvSpPr>
            <a:spLocks noChangeArrowheads="1"/>
          </p:cNvSpPr>
          <p:nvPr/>
        </p:nvSpPr>
        <p:spPr bwMode="auto">
          <a:xfrm>
            <a:off x="6988175" y="2336800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82" name="object 147"/>
          <p:cNvSpPr>
            <a:spLocks noChangeArrowheads="1"/>
          </p:cNvSpPr>
          <p:nvPr/>
        </p:nvSpPr>
        <p:spPr bwMode="auto">
          <a:xfrm>
            <a:off x="4418013" y="23447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2222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83" name="object 148"/>
          <p:cNvSpPr>
            <a:spLocks noChangeArrowheads="1"/>
          </p:cNvSpPr>
          <p:nvPr/>
        </p:nvSpPr>
        <p:spPr bwMode="auto">
          <a:xfrm>
            <a:off x="4656138" y="2344738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E1E1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84" name="object 149"/>
          <p:cNvSpPr>
            <a:spLocks noChangeArrowheads="1"/>
          </p:cNvSpPr>
          <p:nvPr/>
        </p:nvSpPr>
        <p:spPr bwMode="auto">
          <a:xfrm>
            <a:off x="4702175" y="2344738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85" name="object 150"/>
          <p:cNvSpPr>
            <a:spLocks noChangeArrowheads="1"/>
          </p:cNvSpPr>
          <p:nvPr/>
        </p:nvSpPr>
        <p:spPr bwMode="auto">
          <a:xfrm>
            <a:off x="4856163" y="23447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0202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86" name="object 151"/>
          <p:cNvSpPr>
            <a:spLocks noChangeArrowheads="1"/>
          </p:cNvSpPr>
          <p:nvPr/>
        </p:nvSpPr>
        <p:spPr bwMode="auto">
          <a:xfrm>
            <a:off x="4902200" y="23447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87" name="object 152"/>
          <p:cNvSpPr>
            <a:spLocks noChangeArrowheads="1"/>
          </p:cNvSpPr>
          <p:nvPr/>
        </p:nvSpPr>
        <p:spPr bwMode="auto">
          <a:xfrm>
            <a:off x="4957763" y="23447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88" name="object 153"/>
          <p:cNvSpPr>
            <a:spLocks noChangeArrowheads="1"/>
          </p:cNvSpPr>
          <p:nvPr/>
        </p:nvSpPr>
        <p:spPr bwMode="auto">
          <a:xfrm>
            <a:off x="5561013" y="23447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4242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89" name="object 154"/>
          <p:cNvSpPr>
            <a:spLocks noChangeArrowheads="1"/>
          </p:cNvSpPr>
          <p:nvPr/>
        </p:nvSpPr>
        <p:spPr bwMode="auto">
          <a:xfrm>
            <a:off x="6273800" y="234473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9191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90" name="object 155"/>
          <p:cNvSpPr>
            <a:spLocks noChangeArrowheads="1"/>
          </p:cNvSpPr>
          <p:nvPr/>
        </p:nvSpPr>
        <p:spPr bwMode="auto">
          <a:xfrm>
            <a:off x="6942138" y="2344738"/>
            <a:ext cx="7937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E1E1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91" name="object 156"/>
          <p:cNvSpPr>
            <a:spLocks noChangeArrowheads="1"/>
          </p:cNvSpPr>
          <p:nvPr/>
        </p:nvSpPr>
        <p:spPr bwMode="auto">
          <a:xfrm>
            <a:off x="6988175" y="2344738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92" name="object 157"/>
          <p:cNvSpPr>
            <a:spLocks noChangeArrowheads="1"/>
          </p:cNvSpPr>
          <p:nvPr/>
        </p:nvSpPr>
        <p:spPr bwMode="auto">
          <a:xfrm>
            <a:off x="4418013" y="23542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2222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93" name="object 158"/>
          <p:cNvSpPr>
            <a:spLocks noChangeArrowheads="1"/>
          </p:cNvSpPr>
          <p:nvPr/>
        </p:nvSpPr>
        <p:spPr bwMode="auto">
          <a:xfrm>
            <a:off x="4702175" y="2354263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94" name="object 159"/>
          <p:cNvSpPr>
            <a:spLocks noChangeArrowheads="1"/>
          </p:cNvSpPr>
          <p:nvPr/>
        </p:nvSpPr>
        <p:spPr bwMode="auto">
          <a:xfrm>
            <a:off x="4902200" y="23542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95" name="object 160"/>
          <p:cNvSpPr>
            <a:spLocks noChangeArrowheads="1"/>
          </p:cNvSpPr>
          <p:nvPr/>
        </p:nvSpPr>
        <p:spPr bwMode="auto">
          <a:xfrm>
            <a:off x="5176838" y="23542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96" name="object 161"/>
          <p:cNvSpPr>
            <a:spLocks noChangeArrowheads="1"/>
          </p:cNvSpPr>
          <p:nvPr/>
        </p:nvSpPr>
        <p:spPr bwMode="auto">
          <a:xfrm>
            <a:off x="5505450" y="23542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5151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97" name="object 162"/>
          <p:cNvSpPr>
            <a:spLocks noChangeArrowheads="1"/>
          </p:cNvSpPr>
          <p:nvPr/>
        </p:nvSpPr>
        <p:spPr bwMode="auto">
          <a:xfrm>
            <a:off x="5561013" y="235426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4242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98" name="object 163"/>
          <p:cNvSpPr>
            <a:spLocks noChangeArrowheads="1"/>
          </p:cNvSpPr>
          <p:nvPr/>
        </p:nvSpPr>
        <p:spPr bwMode="auto">
          <a:xfrm>
            <a:off x="6988175" y="2354263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499" name="object 164"/>
          <p:cNvSpPr>
            <a:spLocks noChangeArrowheads="1"/>
          </p:cNvSpPr>
          <p:nvPr/>
        </p:nvSpPr>
        <p:spPr bwMode="auto">
          <a:xfrm>
            <a:off x="4418013" y="23637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2222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00" name="object 165"/>
          <p:cNvSpPr>
            <a:spLocks noChangeArrowheads="1"/>
          </p:cNvSpPr>
          <p:nvPr/>
        </p:nvSpPr>
        <p:spPr bwMode="auto">
          <a:xfrm>
            <a:off x="4702175" y="2363788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01" name="object 166"/>
          <p:cNvSpPr>
            <a:spLocks noChangeArrowheads="1"/>
          </p:cNvSpPr>
          <p:nvPr/>
        </p:nvSpPr>
        <p:spPr bwMode="auto">
          <a:xfrm>
            <a:off x="4902200" y="23637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02" name="object 167"/>
          <p:cNvSpPr>
            <a:spLocks noChangeArrowheads="1"/>
          </p:cNvSpPr>
          <p:nvPr/>
        </p:nvSpPr>
        <p:spPr bwMode="auto">
          <a:xfrm>
            <a:off x="5176838" y="23637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03" name="object 168"/>
          <p:cNvSpPr>
            <a:spLocks noChangeArrowheads="1"/>
          </p:cNvSpPr>
          <p:nvPr/>
        </p:nvSpPr>
        <p:spPr bwMode="auto">
          <a:xfrm>
            <a:off x="5561013" y="23637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4242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04" name="object 169"/>
          <p:cNvSpPr>
            <a:spLocks noChangeArrowheads="1"/>
          </p:cNvSpPr>
          <p:nvPr/>
        </p:nvSpPr>
        <p:spPr bwMode="auto">
          <a:xfrm>
            <a:off x="6988175" y="2363788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05" name="object 170"/>
          <p:cNvSpPr>
            <a:spLocks noChangeArrowheads="1"/>
          </p:cNvSpPr>
          <p:nvPr/>
        </p:nvSpPr>
        <p:spPr bwMode="auto">
          <a:xfrm>
            <a:off x="4418013" y="237331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2222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06" name="object 171"/>
          <p:cNvSpPr>
            <a:spLocks noChangeArrowheads="1"/>
          </p:cNvSpPr>
          <p:nvPr/>
        </p:nvSpPr>
        <p:spPr bwMode="auto">
          <a:xfrm>
            <a:off x="4702175" y="2373313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07" name="object 172"/>
          <p:cNvSpPr>
            <a:spLocks noChangeArrowheads="1"/>
          </p:cNvSpPr>
          <p:nvPr/>
        </p:nvSpPr>
        <p:spPr bwMode="auto">
          <a:xfrm>
            <a:off x="4902200" y="237331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B1B1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08" name="object 173"/>
          <p:cNvSpPr>
            <a:spLocks noChangeArrowheads="1"/>
          </p:cNvSpPr>
          <p:nvPr/>
        </p:nvSpPr>
        <p:spPr bwMode="auto">
          <a:xfrm>
            <a:off x="5176838" y="237331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6161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09" name="object 174"/>
          <p:cNvSpPr>
            <a:spLocks noChangeArrowheads="1"/>
          </p:cNvSpPr>
          <p:nvPr/>
        </p:nvSpPr>
        <p:spPr bwMode="auto">
          <a:xfrm>
            <a:off x="5561013" y="2373313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4242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10" name="object 175"/>
          <p:cNvSpPr>
            <a:spLocks noChangeArrowheads="1"/>
          </p:cNvSpPr>
          <p:nvPr/>
        </p:nvSpPr>
        <p:spPr bwMode="auto">
          <a:xfrm>
            <a:off x="6988175" y="2373313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11" name="object 176"/>
          <p:cNvSpPr>
            <a:spLocks noChangeArrowheads="1"/>
          </p:cNvSpPr>
          <p:nvPr/>
        </p:nvSpPr>
        <p:spPr bwMode="auto">
          <a:xfrm>
            <a:off x="4418013" y="23812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21212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12" name="object 177"/>
          <p:cNvSpPr>
            <a:spLocks noChangeArrowheads="1"/>
          </p:cNvSpPr>
          <p:nvPr/>
        </p:nvSpPr>
        <p:spPr bwMode="auto">
          <a:xfrm>
            <a:off x="4702175" y="2381250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13" name="object 178"/>
          <p:cNvSpPr>
            <a:spLocks noChangeArrowheads="1"/>
          </p:cNvSpPr>
          <p:nvPr/>
        </p:nvSpPr>
        <p:spPr bwMode="auto">
          <a:xfrm>
            <a:off x="4902200" y="23812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A1A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14" name="object 179"/>
          <p:cNvSpPr>
            <a:spLocks noChangeArrowheads="1"/>
          </p:cNvSpPr>
          <p:nvPr/>
        </p:nvSpPr>
        <p:spPr bwMode="auto">
          <a:xfrm>
            <a:off x="5176838" y="23812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5151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15" name="object 180"/>
          <p:cNvSpPr>
            <a:spLocks noChangeArrowheads="1"/>
          </p:cNvSpPr>
          <p:nvPr/>
        </p:nvSpPr>
        <p:spPr bwMode="auto">
          <a:xfrm>
            <a:off x="6988175" y="2381250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9191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16" name="object 181"/>
          <p:cNvSpPr>
            <a:spLocks noChangeArrowheads="1"/>
          </p:cNvSpPr>
          <p:nvPr/>
        </p:nvSpPr>
        <p:spPr bwMode="auto">
          <a:xfrm>
            <a:off x="3595688" y="2276475"/>
            <a:ext cx="557212" cy="11906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17" name="object 182"/>
          <p:cNvSpPr>
            <a:spLocks noChangeArrowheads="1"/>
          </p:cNvSpPr>
          <p:nvPr/>
        </p:nvSpPr>
        <p:spPr bwMode="auto">
          <a:xfrm>
            <a:off x="4198938" y="2286000"/>
            <a:ext cx="228600" cy="109538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18" name="object 183"/>
          <p:cNvSpPr>
            <a:spLocks noChangeArrowheads="1"/>
          </p:cNvSpPr>
          <p:nvPr/>
        </p:nvSpPr>
        <p:spPr bwMode="auto">
          <a:xfrm>
            <a:off x="4408488" y="2386013"/>
            <a:ext cx="19050" cy="952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19" name="object 184"/>
          <p:cNvSpPr>
            <a:spLocks noChangeArrowheads="1"/>
          </p:cNvSpPr>
          <p:nvPr/>
        </p:nvSpPr>
        <p:spPr bwMode="auto">
          <a:xfrm>
            <a:off x="4702175" y="2390775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0101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20" name="object 185"/>
          <p:cNvSpPr>
            <a:spLocks noChangeArrowheads="1"/>
          </p:cNvSpPr>
          <p:nvPr/>
        </p:nvSpPr>
        <p:spPr bwMode="auto">
          <a:xfrm>
            <a:off x="4819650" y="2230438"/>
            <a:ext cx="92075" cy="16510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21" name="object 186"/>
          <p:cNvSpPr>
            <a:spLocks noChangeArrowheads="1"/>
          </p:cNvSpPr>
          <p:nvPr/>
        </p:nvSpPr>
        <p:spPr bwMode="auto">
          <a:xfrm>
            <a:off x="4902200" y="23907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0101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22" name="object 187"/>
          <p:cNvSpPr>
            <a:spLocks noChangeArrowheads="1"/>
          </p:cNvSpPr>
          <p:nvPr/>
        </p:nvSpPr>
        <p:spPr bwMode="auto">
          <a:xfrm>
            <a:off x="5176838" y="239077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A0A0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23" name="object 188"/>
          <p:cNvSpPr>
            <a:spLocks noChangeArrowheads="1"/>
          </p:cNvSpPr>
          <p:nvPr/>
        </p:nvSpPr>
        <p:spPr bwMode="auto">
          <a:xfrm>
            <a:off x="4957763" y="2276475"/>
            <a:ext cx="612775" cy="119063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24" name="object 189"/>
          <p:cNvSpPr>
            <a:spLocks noChangeArrowheads="1"/>
          </p:cNvSpPr>
          <p:nvPr/>
        </p:nvSpPr>
        <p:spPr bwMode="auto">
          <a:xfrm>
            <a:off x="5551488" y="2378075"/>
            <a:ext cx="19050" cy="17463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25" name="object 190"/>
          <p:cNvSpPr>
            <a:spLocks noChangeArrowheads="1"/>
          </p:cNvSpPr>
          <p:nvPr/>
        </p:nvSpPr>
        <p:spPr bwMode="auto">
          <a:xfrm>
            <a:off x="6237288" y="2276475"/>
            <a:ext cx="758825" cy="11906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26" name="object 191"/>
          <p:cNvSpPr>
            <a:spLocks noChangeArrowheads="1"/>
          </p:cNvSpPr>
          <p:nvPr/>
        </p:nvSpPr>
        <p:spPr bwMode="auto">
          <a:xfrm>
            <a:off x="6988175" y="2390775"/>
            <a:ext cx="7938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F0F0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27" name="object 192"/>
          <p:cNvSpPr>
            <a:spLocks noChangeArrowheads="1"/>
          </p:cNvSpPr>
          <p:nvPr/>
        </p:nvSpPr>
        <p:spPr bwMode="auto">
          <a:xfrm>
            <a:off x="7032625" y="2276475"/>
            <a:ext cx="92075" cy="11906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28" name="object 193"/>
          <p:cNvSpPr>
            <a:spLocks noChangeArrowheads="1"/>
          </p:cNvSpPr>
          <p:nvPr/>
        </p:nvSpPr>
        <p:spPr bwMode="auto">
          <a:xfrm>
            <a:off x="6018213" y="24098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7171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29" name="object 194"/>
          <p:cNvSpPr>
            <a:spLocks noChangeArrowheads="1"/>
          </p:cNvSpPr>
          <p:nvPr/>
        </p:nvSpPr>
        <p:spPr bwMode="auto">
          <a:xfrm>
            <a:off x="6018213" y="2419350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18181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30" name="object 195"/>
          <p:cNvSpPr>
            <a:spLocks noChangeArrowheads="1"/>
          </p:cNvSpPr>
          <p:nvPr/>
        </p:nvSpPr>
        <p:spPr bwMode="auto">
          <a:xfrm>
            <a:off x="4473575" y="2286000"/>
            <a:ext cx="236538" cy="146050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31" name="object 196"/>
          <p:cNvSpPr>
            <a:spLocks noChangeArrowheads="1"/>
          </p:cNvSpPr>
          <p:nvPr/>
        </p:nvSpPr>
        <p:spPr bwMode="auto">
          <a:xfrm>
            <a:off x="6018213" y="2427288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08080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32" name="object 197"/>
          <p:cNvSpPr>
            <a:spLocks noChangeArrowheads="1"/>
          </p:cNvSpPr>
          <p:nvPr/>
        </p:nvSpPr>
        <p:spPr bwMode="auto">
          <a:xfrm>
            <a:off x="5616575" y="2276475"/>
            <a:ext cx="538163" cy="165100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33" name="object 198"/>
          <p:cNvSpPr>
            <a:spLocks noChangeArrowheads="1"/>
          </p:cNvSpPr>
          <p:nvPr/>
        </p:nvSpPr>
        <p:spPr bwMode="auto">
          <a:xfrm>
            <a:off x="5213350" y="4924425"/>
            <a:ext cx="9525" cy="0"/>
          </a:xfrm>
          <a:custGeom>
            <a:avLst/>
            <a:gdLst>
              <a:gd name="T0" fmla="*/ 0 w 9144"/>
              <a:gd name="T1" fmla="*/ 9144 w 9144"/>
            </a:gdLst>
            <a:ahLst/>
            <a:cxnLst/>
            <a:rect l="T0" t="0" r="T1" b="0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noFill/>
          <a:ln w="9144">
            <a:solidFill>
              <a:srgbClr val="D5AA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34" name="object 199"/>
          <p:cNvSpPr>
            <a:spLocks noChangeArrowheads="1"/>
          </p:cNvSpPr>
          <p:nvPr/>
        </p:nvSpPr>
        <p:spPr bwMode="auto">
          <a:xfrm>
            <a:off x="3430588" y="2495550"/>
            <a:ext cx="3263900" cy="3265488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4535" name="object 200"/>
          <p:cNvSpPr txBox="1">
            <a:spLocks noChangeArrowheads="1"/>
          </p:cNvSpPr>
          <p:nvPr/>
        </p:nvSpPr>
        <p:spPr bwMode="auto">
          <a:xfrm>
            <a:off x="1322388" y="1171575"/>
            <a:ext cx="12001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713"/>
              </a:lnSpc>
            </a:pPr>
            <a:r>
              <a:rPr lang="bg-BG" sz="3800">
                <a:solidFill>
                  <a:srgbClr val="5B4F4F"/>
                </a:solidFill>
                <a:latin typeface="Calibri" pitchFamily="34" charset="0"/>
              </a:rPr>
              <a:t>Защо</a:t>
            </a:r>
            <a:endParaRPr lang="bg-BG" sz="3800">
              <a:latin typeface="Calibri" pitchFamily="34" charset="0"/>
            </a:endParaRPr>
          </a:p>
        </p:txBody>
      </p:sp>
      <p:sp>
        <p:nvSpPr>
          <p:cNvPr id="14536" name="object 201"/>
          <p:cNvSpPr txBox="1">
            <a:spLocks noChangeArrowheads="1"/>
          </p:cNvSpPr>
          <p:nvPr/>
        </p:nvSpPr>
        <p:spPr bwMode="auto">
          <a:xfrm>
            <a:off x="2508250" y="1171575"/>
            <a:ext cx="18367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713"/>
              </a:lnSpc>
            </a:pPr>
            <a:r>
              <a:rPr lang="bg-BG" sz="3800">
                <a:solidFill>
                  <a:srgbClr val="5B4F4F"/>
                </a:solidFill>
                <a:latin typeface="Calibri" pitchFamily="34" charset="0"/>
              </a:rPr>
              <a:t>радонът</a:t>
            </a:r>
            <a:endParaRPr lang="bg-BG" sz="3800">
              <a:latin typeface="Calibri" pitchFamily="34" charset="0"/>
            </a:endParaRPr>
          </a:p>
        </p:txBody>
      </p:sp>
      <p:sp>
        <p:nvSpPr>
          <p:cNvPr id="14537" name="object 202"/>
          <p:cNvSpPr txBox="1">
            <a:spLocks noChangeArrowheads="1"/>
          </p:cNvSpPr>
          <p:nvPr/>
        </p:nvSpPr>
        <p:spPr bwMode="auto">
          <a:xfrm>
            <a:off x="4332288" y="1171575"/>
            <a:ext cx="3635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713"/>
              </a:lnSpc>
            </a:pPr>
            <a:r>
              <a:rPr lang="bg-BG" sz="3800">
                <a:solidFill>
                  <a:srgbClr val="5B4F4F"/>
                </a:solidFill>
                <a:latin typeface="Calibri" pitchFamily="34" charset="0"/>
              </a:rPr>
              <a:t>е</a:t>
            </a:r>
            <a:endParaRPr lang="bg-BG" sz="3800">
              <a:latin typeface="Calibri" pitchFamily="34" charset="0"/>
            </a:endParaRPr>
          </a:p>
        </p:txBody>
      </p:sp>
      <p:sp>
        <p:nvSpPr>
          <p:cNvPr id="14538" name="object 203"/>
          <p:cNvSpPr txBox="1">
            <a:spLocks noChangeArrowheads="1"/>
          </p:cNvSpPr>
          <p:nvPr/>
        </p:nvSpPr>
        <p:spPr bwMode="auto">
          <a:xfrm>
            <a:off x="4683125" y="1171575"/>
            <a:ext cx="1563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713"/>
              </a:lnSpc>
            </a:pPr>
            <a:r>
              <a:rPr lang="bg-BG" sz="3800">
                <a:solidFill>
                  <a:srgbClr val="5B4F4F"/>
                </a:solidFill>
                <a:latin typeface="Calibri" pitchFamily="34" charset="0"/>
              </a:rPr>
              <a:t>опасен</a:t>
            </a:r>
            <a:endParaRPr lang="bg-BG" sz="3800">
              <a:latin typeface="Calibri" pitchFamily="34" charset="0"/>
            </a:endParaRPr>
          </a:p>
        </p:txBody>
      </p:sp>
      <p:sp>
        <p:nvSpPr>
          <p:cNvPr id="14539" name="object 204"/>
          <p:cNvSpPr txBox="1">
            <a:spLocks noChangeArrowheads="1"/>
          </p:cNvSpPr>
          <p:nvPr/>
        </p:nvSpPr>
        <p:spPr bwMode="auto">
          <a:xfrm>
            <a:off x="6232525" y="1171575"/>
            <a:ext cx="346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713"/>
              </a:lnSpc>
            </a:pPr>
            <a:r>
              <a:rPr lang="bg-BG" sz="3800">
                <a:solidFill>
                  <a:srgbClr val="5B4F4F"/>
                </a:solidFill>
                <a:latin typeface="Calibri" pitchFamily="34" charset="0"/>
              </a:rPr>
              <a:t>?</a:t>
            </a:r>
            <a:endParaRPr lang="bg-BG" sz="3800">
              <a:latin typeface="Calibri" pitchFamily="34" charset="0"/>
            </a:endParaRPr>
          </a:p>
        </p:txBody>
      </p:sp>
      <p:sp>
        <p:nvSpPr>
          <p:cNvPr id="14540" name="object 205"/>
          <p:cNvSpPr txBox="1">
            <a:spLocks noChangeArrowheads="1"/>
          </p:cNvSpPr>
          <p:nvPr/>
        </p:nvSpPr>
        <p:spPr bwMode="auto">
          <a:xfrm>
            <a:off x="9442450" y="6662738"/>
            <a:ext cx="14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625"/>
              </a:lnSpc>
            </a:pPr>
            <a:r>
              <a:rPr lang="bg-BG" sz="1600">
                <a:solidFill>
                  <a:srgbClr val="434C25"/>
                </a:solidFill>
                <a:latin typeface="Constantia" pitchFamily="18" charset="0"/>
              </a:rPr>
              <a:t>3</a:t>
            </a:r>
            <a:endParaRPr lang="bg-BG" sz="160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"/>
          <p:cNvSpPr>
            <a:spLocks noChangeArrowheads="1"/>
          </p:cNvSpPr>
          <p:nvPr/>
        </p:nvSpPr>
        <p:spPr bwMode="auto">
          <a:xfrm>
            <a:off x="757238" y="790575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62" name="object 3"/>
          <p:cNvSpPr>
            <a:spLocks noChangeArrowheads="1"/>
          </p:cNvSpPr>
          <p:nvPr/>
        </p:nvSpPr>
        <p:spPr bwMode="auto">
          <a:xfrm>
            <a:off x="1385888" y="1978025"/>
            <a:ext cx="2655887" cy="3349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63" name="object 4"/>
          <p:cNvSpPr>
            <a:spLocks noChangeArrowheads="1"/>
          </p:cNvSpPr>
          <p:nvPr/>
        </p:nvSpPr>
        <p:spPr bwMode="auto">
          <a:xfrm>
            <a:off x="8089900" y="349250"/>
            <a:ext cx="1403350" cy="1463675"/>
          </a:xfrm>
          <a:custGeom>
            <a:avLst/>
            <a:gdLst>
              <a:gd name="T0" fmla="*/ 0 w 1403603"/>
              <a:gd name="T1" fmla="*/ 0 h 1464563"/>
              <a:gd name="T2" fmla="*/ 1403603 w 1403603"/>
              <a:gd name="T3" fmla="*/ 1464563 h 1464563"/>
            </a:gdLst>
            <a:ahLst/>
            <a:cxnLst/>
            <a:rect l="T0" t="T1" r="T2" b="T3"/>
            <a:pathLst>
              <a:path w="1403603" h="1464563">
                <a:moveTo>
                  <a:pt x="1403603" y="353567"/>
                </a:moveTo>
                <a:lnTo>
                  <a:pt x="1403603" y="316991"/>
                </a:lnTo>
                <a:lnTo>
                  <a:pt x="1350263" y="0"/>
                </a:lnTo>
                <a:lnTo>
                  <a:pt x="1345691" y="22859"/>
                </a:lnTo>
                <a:lnTo>
                  <a:pt x="1338071" y="44195"/>
                </a:lnTo>
                <a:lnTo>
                  <a:pt x="1325879" y="68579"/>
                </a:lnTo>
                <a:lnTo>
                  <a:pt x="1316735" y="88391"/>
                </a:lnTo>
                <a:lnTo>
                  <a:pt x="1303019" y="109727"/>
                </a:lnTo>
                <a:lnTo>
                  <a:pt x="1287779" y="132587"/>
                </a:lnTo>
                <a:lnTo>
                  <a:pt x="1269491" y="153923"/>
                </a:lnTo>
                <a:lnTo>
                  <a:pt x="1248155" y="178307"/>
                </a:lnTo>
                <a:lnTo>
                  <a:pt x="1223771" y="201167"/>
                </a:lnTo>
                <a:lnTo>
                  <a:pt x="1202435" y="225551"/>
                </a:lnTo>
                <a:lnTo>
                  <a:pt x="1170431" y="251459"/>
                </a:lnTo>
                <a:lnTo>
                  <a:pt x="1139951" y="277367"/>
                </a:lnTo>
                <a:lnTo>
                  <a:pt x="1106423" y="306323"/>
                </a:lnTo>
                <a:lnTo>
                  <a:pt x="1069847" y="336803"/>
                </a:lnTo>
                <a:lnTo>
                  <a:pt x="1027175" y="367283"/>
                </a:lnTo>
                <a:lnTo>
                  <a:pt x="982979" y="402335"/>
                </a:lnTo>
                <a:lnTo>
                  <a:pt x="121919" y="993647"/>
                </a:lnTo>
                <a:lnTo>
                  <a:pt x="112775" y="999743"/>
                </a:lnTo>
                <a:lnTo>
                  <a:pt x="103631" y="1011935"/>
                </a:lnTo>
                <a:lnTo>
                  <a:pt x="89915" y="1024127"/>
                </a:lnTo>
                <a:lnTo>
                  <a:pt x="79247" y="1040891"/>
                </a:lnTo>
                <a:lnTo>
                  <a:pt x="64007" y="1059179"/>
                </a:lnTo>
                <a:lnTo>
                  <a:pt x="51815" y="1080515"/>
                </a:lnTo>
                <a:lnTo>
                  <a:pt x="38099" y="1106423"/>
                </a:lnTo>
                <a:lnTo>
                  <a:pt x="27431" y="1135379"/>
                </a:lnTo>
                <a:lnTo>
                  <a:pt x="13715" y="1165859"/>
                </a:lnTo>
                <a:lnTo>
                  <a:pt x="9143" y="1199387"/>
                </a:lnTo>
                <a:lnTo>
                  <a:pt x="1523" y="1237487"/>
                </a:lnTo>
                <a:lnTo>
                  <a:pt x="0" y="1275587"/>
                </a:lnTo>
                <a:lnTo>
                  <a:pt x="0" y="1319783"/>
                </a:lnTo>
                <a:lnTo>
                  <a:pt x="4571" y="1365503"/>
                </a:lnTo>
                <a:lnTo>
                  <a:pt x="13715" y="1412747"/>
                </a:lnTo>
                <a:lnTo>
                  <a:pt x="28955" y="1464563"/>
                </a:lnTo>
                <a:lnTo>
                  <a:pt x="265175" y="1248155"/>
                </a:lnTo>
                <a:lnTo>
                  <a:pt x="1228343" y="594359"/>
                </a:lnTo>
                <a:lnTo>
                  <a:pt x="1252727" y="580643"/>
                </a:lnTo>
                <a:lnTo>
                  <a:pt x="1295399" y="547115"/>
                </a:lnTo>
                <a:lnTo>
                  <a:pt x="1313687" y="530351"/>
                </a:lnTo>
                <a:lnTo>
                  <a:pt x="1328927" y="516635"/>
                </a:lnTo>
                <a:lnTo>
                  <a:pt x="1342643" y="498347"/>
                </a:lnTo>
                <a:lnTo>
                  <a:pt x="1356359" y="481583"/>
                </a:lnTo>
                <a:lnTo>
                  <a:pt x="1376171" y="445007"/>
                </a:lnTo>
                <a:lnTo>
                  <a:pt x="1383791" y="425195"/>
                </a:lnTo>
                <a:lnTo>
                  <a:pt x="1391411" y="409955"/>
                </a:lnTo>
                <a:lnTo>
                  <a:pt x="1395983" y="391667"/>
                </a:lnTo>
                <a:lnTo>
                  <a:pt x="1399031" y="373379"/>
                </a:lnTo>
                <a:lnTo>
                  <a:pt x="1403603" y="353567"/>
                </a:lnTo>
                <a:close/>
              </a:path>
            </a:pathLst>
          </a:custGeom>
          <a:solidFill>
            <a:srgbClr val="8B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64" name="object 5"/>
          <p:cNvSpPr>
            <a:spLocks noChangeArrowheads="1"/>
          </p:cNvSpPr>
          <p:nvPr/>
        </p:nvSpPr>
        <p:spPr bwMode="auto">
          <a:xfrm>
            <a:off x="8083550" y="773113"/>
            <a:ext cx="1428750" cy="1022350"/>
          </a:xfrm>
          <a:custGeom>
            <a:avLst/>
            <a:gdLst>
              <a:gd name="T0" fmla="*/ 0 w 1429511"/>
              <a:gd name="T1" fmla="*/ 0 h 1022603"/>
              <a:gd name="T2" fmla="*/ 1429511 w 1429511"/>
              <a:gd name="T3" fmla="*/ 1022603 h 1022603"/>
            </a:gdLst>
            <a:ahLst/>
            <a:cxnLst/>
            <a:rect l="T0" t="T1" r="T2" b="T3"/>
            <a:pathLst>
              <a:path w="1429511" h="1022603">
                <a:moveTo>
                  <a:pt x="1429511" y="743711"/>
                </a:moveTo>
                <a:lnTo>
                  <a:pt x="1429511" y="679703"/>
                </a:lnTo>
                <a:lnTo>
                  <a:pt x="1426463" y="626363"/>
                </a:lnTo>
                <a:lnTo>
                  <a:pt x="1426463" y="600455"/>
                </a:lnTo>
                <a:lnTo>
                  <a:pt x="1423415" y="580643"/>
                </a:lnTo>
                <a:lnTo>
                  <a:pt x="1423415" y="550163"/>
                </a:lnTo>
                <a:lnTo>
                  <a:pt x="1418843" y="531875"/>
                </a:lnTo>
                <a:lnTo>
                  <a:pt x="1417319" y="515111"/>
                </a:lnTo>
                <a:lnTo>
                  <a:pt x="1411223" y="495299"/>
                </a:lnTo>
                <a:lnTo>
                  <a:pt x="1408175" y="477011"/>
                </a:lnTo>
                <a:lnTo>
                  <a:pt x="1399031" y="458723"/>
                </a:lnTo>
                <a:lnTo>
                  <a:pt x="1391411" y="441959"/>
                </a:lnTo>
                <a:lnTo>
                  <a:pt x="1380743" y="423671"/>
                </a:lnTo>
                <a:lnTo>
                  <a:pt x="1351787" y="391667"/>
                </a:lnTo>
                <a:lnTo>
                  <a:pt x="1335023" y="379475"/>
                </a:lnTo>
                <a:lnTo>
                  <a:pt x="1316735" y="365759"/>
                </a:lnTo>
                <a:lnTo>
                  <a:pt x="1296923" y="355091"/>
                </a:lnTo>
                <a:lnTo>
                  <a:pt x="1272539" y="347471"/>
                </a:lnTo>
                <a:lnTo>
                  <a:pt x="1246631" y="344423"/>
                </a:lnTo>
                <a:lnTo>
                  <a:pt x="390143" y="306323"/>
                </a:lnTo>
                <a:lnTo>
                  <a:pt x="342899" y="300227"/>
                </a:lnTo>
                <a:lnTo>
                  <a:pt x="301751" y="294131"/>
                </a:lnTo>
                <a:lnTo>
                  <a:pt x="237743" y="271271"/>
                </a:lnTo>
                <a:lnTo>
                  <a:pt x="188975" y="240791"/>
                </a:lnTo>
                <a:lnTo>
                  <a:pt x="156971" y="207263"/>
                </a:lnTo>
                <a:lnTo>
                  <a:pt x="135635" y="164591"/>
                </a:lnTo>
                <a:lnTo>
                  <a:pt x="121919" y="115823"/>
                </a:lnTo>
                <a:lnTo>
                  <a:pt x="112775" y="32003"/>
                </a:lnTo>
                <a:lnTo>
                  <a:pt x="112775" y="0"/>
                </a:lnTo>
                <a:lnTo>
                  <a:pt x="88391" y="28955"/>
                </a:lnTo>
                <a:lnTo>
                  <a:pt x="50291" y="85343"/>
                </a:lnTo>
                <a:lnTo>
                  <a:pt x="24383" y="144779"/>
                </a:lnTo>
                <a:lnTo>
                  <a:pt x="7619" y="202691"/>
                </a:lnTo>
                <a:lnTo>
                  <a:pt x="0" y="284987"/>
                </a:lnTo>
                <a:lnTo>
                  <a:pt x="0" y="333755"/>
                </a:lnTo>
                <a:lnTo>
                  <a:pt x="3047" y="353567"/>
                </a:lnTo>
                <a:lnTo>
                  <a:pt x="4571" y="373379"/>
                </a:lnTo>
                <a:lnTo>
                  <a:pt x="7619" y="391667"/>
                </a:lnTo>
                <a:lnTo>
                  <a:pt x="10667" y="408431"/>
                </a:lnTo>
                <a:lnTo>
                  <a:pt x="18287" y="429767"/>
                </a:lnTo>
                <a:lnTo>
                  <a:pt x="24383" y="455675"/>
                </a:lnTo>
                <a:lnTo>
                  <a:pt x="35051" y="477011"/>
                </a:lnTo>
                <a:lnTo>
                  <a:pt x="45719" y="496823"/>
                </a:lnTo>
                <a:lnTo>
                  <a:pt x="59435" y="515111"/>
                </a:lnTo>
                <a:lnTo>
                  <a:pt x="71627" y="533399"/>
                </a:lnTo>
                <a:lnTo>
                  <a:pt x="103631" y="565403"/>
                </a:lnTo>
                <a:lnTo>
                  <a:pt x="137159" y="591311"/>
                </a:lnTo>
                <a:lnTo>
                  <a:pt x="153923" y="600455"/>
                </a:lnTo>
                <a:lnTo>
                  <a:pt x="170687" y="611123"/>
                </a:lnTo>
                <a:lnTo>
                  <a:pt x="187451" y="617219"/>
                </a:lnTo>
                <a:lnTo>
                  <a:pt x="204215" y="626363"/>
                </a:lnTo>
                <a:lnTo>
                  <a:pt x="219455" y="630935"/>
                </a:lnTo>
                <a:lnTo>
                  <a:pt x="233171" y="632459"/>
                </a:lnTo>
                <a:lnTo>
                  <a:pt x="1168907" y="670559"/>
                </a:lnTo>
                <a:lnTo>
                  <a:pt x="1202435" y="682751"/>
                </a:lnTo>
                <a:lnTo>
                  <a:pt x="1255775" y="713231"/>
                </a:lnTo>
                <a:lnTo>
                  <a:pt x="1296923" y="751331"/>
                </a:lnTo>
                <a:lnTo>
                  <a:pt x="1322831" y="795527"/>
                </a:lnTo>
                <a:lnTo>
                  <a:pt x="1333499" y="818387"/>
                </a:lnTo>
                <a:lnTo>
                  <a:pt x="1341119" y="844295"/>
                </a:lnTo>
                <a:lnTo>
                  <a:pt x="1347215" y="868679"/>
                </a:lnTo>
                <a:lnTo>
                  <a:pt x="1350263" y="894587"/>
                </a:lnTo>
                <a:lnTo>
                  <a:pt x="1351787" y="920495"/>
                </a:lnTo>
                <a:lnTo>
                  <a:pt x="1354835" y="944879"/>
                </a:lnTo>
                <a:lnTo>
                  <a:pt x="1356359" y="972311"/>
                </a:lnTo>
                <a:lnTo>
                  <a:pt x="1356359" y="1022603"/>
                </a:lnTo>
                <a:lnTo>
                  <a:pt x="1371599" y="1007363"/>
                </a:lnTo>
                <a:lnTo>
                  <a:pt x="1383791" y="986027"/>
                </a:lnTo>
                <a:lnTo>
                  <a:pt x="1394459" y="960119"/>
                </a:lnTo>
                <a:lnTo>
                  <a:pt x="1403603" y="934211"/>
                </a:lnTo>
                <a:lnTo>
                  <a:pt x="1409699" y="905255"/>
                </a:lnTo>
                <a:lnTo>
                  <a:pt x="1417319" y="874775"/>
                </a:lnTo>
                <a:lnTo>
                  <a:pt x="1423415" y="842771"/>
                </a:lnTo>
                <a:lnTo>
                  <a:pt x="1426463" y="809243"/>
                </a:lnTo>
                <a:lnTo>
                  <a:pt x="1429511" y="743711"/>
                </a:lnTo>
                <a:close/>
              </a:path>
            </a:pathLst>
          </a:custGeom>
          <a:solidFill>
            <a:srgbClr val="FF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65" name="object 6"/>
          <p:cNvSpPr>
            <a:spLocks noChangeArrowheads="1"/>
          </p:cNvSpPr>
          <p:nvPr/>
        </p:nvSpPr>
        <p:spPr bwMode="auto">
          <a:xfrm>
            <a:off x="8064500" y="1474788"/>
            <a:ext cx="1377950" cy="1435100"/>
          </a:xfrm>
          <a:custGeom>
            <a:avLst/>
            <a:gdLst>
              <a:gd name="T0" fmla="*/ 0 w 1377695"/>
              <a:gd name="T1" fmla="*/ 0 h 1434083"/>
              <a:gd name="T2" fmla="*/ 1377695 w 1377695"/>
              <a:gd name="T3" fmla="*/ 1434083 h 1434083"/>
            </a:gdLst>
            <a:ahLst/>
            <a:cxnLst/>
            <a:rect l="T0" t="T1" r="T2" b="T3"/>
            <a:pathLst>
              <a:path w="1377695" h="1434083">
                <a:moveTo>
                  <a:pt x="1377695" y="300227"/>
                </a:moveTo>
                <a:lnTo>
                  <a:pt x="1377695" y="280415"/>
                </a:lnTo>
                <a:lnTo>
                  <a:pt x="1374647" y="260603"/>
                </a:lnTo>
                <a:lnTo>
                  <a:pt x="1373123" y="243839"/>
                </a:lnTo>
                <a:lnTo>
                  <a:pt x="1373123" y="230123"/>
                </a:lnTo>
                <a:lnTo>
                  <a:pt x="1341119" y="0"/>
                </a:lnTo>
                <a:lnTo>
                  <a:pt x="1336547" y="19811"/>
                </a:lnTo>
                <a:lnTo>
                  <a:pt x="1330451" y="41147"/>
                </a:lnTo>
                <a:lnTo>
                  <a:pt x="1322831" y="59435"/>
                </a:lnTo>
                <a:lnTo>
                  <a:pt x="1315211" y="79247"/>
                </a:lnTo>
                <a:lnTo>
                  <a:pt x="1304543" y="99059"/>
                </a:lnTo>
                <a:lnTo>
                  <a:pt x="1281683" y="138683"/>
                </a:lnTo>
                <a:lnTo>
                  <a:pt x="1246631" y="182879"/>
                </a:lnTo>
                <a:lnTo>
                  <a:pt x="1202435" y="230123"/>
                </a:lnTo>
                <a:lnTo>
                  <a:pt x="1141475" y="281939"/>
                </a:lnTo>
                <a:lnTo>
                  <a:pt x="1104899" y="310895"/>
                </a:lnTo>
                <a:lnTo>
                  <a:pt x="1065275" y="339851"/>
                </a:lnTo>
                <a:lnTo>
                  <a:pt x="1018031" y="373379"/>
                </a:lnTo>
                <a:lnTo>
                  <a:pt x="121919" y="987551"/>
                </a:lnTo>
                <a:lnTo>
                  <a:pt x="91439" y="1008887"/>
                </a:lnTo>
                <a:lnTo>
                  <a:pt x="62483" y="1037843"/>
                </a:lnTo>
                <a:lnTo>
                  <a:pt x="35051" y="1075943"/>
                </a:lnTo>
                <a:lnTo>
                  <a:pt x="15239" y="1123187"/>
                </a:lnTo>
                <a:lnTo>
                  <a:pt x="3047" y="1181099"/>
                </a:lnTo>
                <a:lnTo>
                  <a:pt x="0" y="1214627"/>
                </a:lnTo>
                <a:lnTo>
                  <a:pt x="1523" y="1249679"/>
                </a:lnTo>
                <a:lnTo>
                  <a:pt x="4571" y="1292351"/>
                </a:lnTo>
                <a:lnTo>
                  <a:pt x="13715" y="1336547"/>
                </a:lnTo>
                <a:lnTo>
                  <a:pt x="25907" y="1382267"/>
                </a:lnTo>
                <a:lnTo>
                  <a:pt x="42671" y="1434083"/>
                </a:lnTo>
                <a:lnTo>
                  <a:pt x="54863" y="1420367"/>
                </a:lnTo>
                <a:lnTo>
                  <a:pt x="70103" y="1405127"/>
                </a:lnTo>
                <a:lnTo>
                  <a:pt x="82295" y="1391411"/>
                </a:lnTo>
                <a:lnTo>
                  <a:pt x="96011" y="1379219"/>
                </a:lnTo>
                <a:lnTo>
                  <a:pt x="111251" y="1363979"/>
                </a:lnTo>
                <a:lnTo>
                  <a:pt x="121919" y="1351787"/>
                </a:lnTo>
                <a:lnTo>
                  <a:pt x="135635" y="1336547"/>
                </a:lnTo>
                <a:lnTo>
                  <a:pt x="149351" y="1322831"/>
                </a:lnTo>
                <a:lnTo>
                  <a:pt x="163067" y="1310639"/>
                </a:lnTo>
                <a:lnTo>
                  <a:pt x="175259" y="1296923"/>
                </a:lnTo>
                <a:lnTo>
                  <a:pt x="190499" y="1283207"/>
                </a:lnTo>
                <a:lnTo>
                  <a:pt x="205739" y="1267967"/>
                </a:lnTo>
                <a:lnTo>
                  <a:pt x="222503" y="1257299"/>
                </a:lnTo>
                <a:lnTo>
                  <a:pt x="239267" y="1243583"/>
                </a:lnTo>
                <a:lnTo>
                  <a:pt x="257555" y="1229867"/>
                </a:lnTo>
                <a:lnTo>
                  <a:pt x="277367" y="1216151"/>
                </a:lnTo>
                <a:lnTo>
                  <a:pt x="1281683" y="556259"/>
                </a:lnTo>
                <a:lnTo>
                  <a:pt x="1296923" y="539495"/>
                </a:lnTo>
                <a:lnTo>
                  <a:pt x="1324355" y="502919"/>
                </a:lnTo>
                <a:lnTo>
                  <a:pt x="1354835" y="437387"/>
                </a:lnTo>
                <a:lnTo>
                  <a:pt x="1365503" y="390143"/>
                </a:lnTo>
                <a:lnTo>
                  <a:pt x="1370075" y="367283"/>
                </a:lnTo>
                <a:lnTo>
                  <a:pt x="1373123" y="345947"/>
                </a:lnTo>
                <a:lnTo>
                  <a:pt x="1374647" y="321563"/>
                </a:lnTo>
                <a:lnTo>
                  <a:pt x="1377695" y="300227"/>
                </a:lnTo>
                <a:close/>
              </a:path>
            </a:pathLst>
          </a:custGeom>
          <a:solidFill>
            <a:srgbClr val="8B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66" name="object 7"/>
          <p:cNvSpPr>
            <a:spLocks noChangeArrowheads="1"/>
          </p:cNvSpPr>
          <p:nvPr/>
        </p:nvSpPr>
        <p:spPr bwMode="auto">
          <a:xfrm>
            <a:off x="8053388" y="2236788"/>
            <a:ext cx="1373187" cy="1476375"/>
          </a:xfrm>
          <a:custGeom>
            <a:avLst/>
            <a:gdLst>
              <a:gd name="T0" fmla="*/ 0 w 1373123"/>
              <a:gd name="T1" fmla="*/ 0 h 1475231"/>
              <a:gd name="T2" fmla="*/ 1373123 w 1373123"/>
              <a:gd name="T3" fmla="*/ 1475231 h 1475231"/>
            </a:gdLst>
            <a:ahLst/>
            <a:cxnLst/>
            <a:rect l="T0" t="T1" r="T2" b="T3"/>
            <a:pathLst>
              <a:path w="1373123" h="1475231">
                <a:moveTo>
                  <a:pt x="1373123" y="373379"/>
                </a:moveTo>
                <a:lnTo>
                  <a:pt x="1373123" y="304799"/>
                </a:lnTo>
                <a:lnTo>
                  <a:pt x="1370075" y="281939"/>
                </a:lnTo>
                <a:lnTo>
                  <a:pt x="1367027" y="243839"/>
                </a:lnTo>
                <a:lnTo>
                  <a:pt x="1367027" y="230123"/>
                </a:lnTo>
                <a:lnTo>
                  <a:pt x="1335023" y="0"/>
                </a:lnTo>
                <a:lnTo>
                  <a:pt x="1327403" y="27431"/>
                </a:lnTo>
                <a:lnTo>
                  <a:pt x="1318259" y="51815"/>
                </a:lnTo>
                <a:lnTo>
                  <a:pt x="1310639" y="76199"/>
                </a:lnTo>
                <a:lnTo>
                  <a:pt x="1303019" y="96011"/>
                </a:lnTo>
                <a:lnTo>
                  <a:pt x="1293875" y="117347"/>
                </a:lnTo>
                <a:lnTo>
                  <a:pt x="1286255" y="138683"/>
                </a:lnTo>
                <a:lnTo>
                  <a:pt x="1274063" y="158495"/>
                </a:lnTo>
                <a:lnTo>
                  <a:pt x="1258823" y="176783"/>
                </a:lnTo>
                <a:lnTo>
                  <a:pt x="1243583" y="199643"/>
                </a:lnTo>
                <a:lnTo>
                  <a:pt x="1223771" y="219455"/>
                </a:lnTo>
                <a:lnTo>
                  <a:pt x="1199387" y="240791"/>
                </a:lnTo>
                <a:lnTo>
                  <a:pt x="1171955" y="262127"/>
                </a:lnTo>
                <a:lnTo>
                  <a:pt x="1139951" y="288035"/>
                </a:lnTo>
                <a:lnTo>
                  <a:pt x="1103375" y="315467"/>
                </a:lnTo>
                <a:lnTo>
                  <a:pt x="1060703" y="344423"/>
                </a:lnTo>
                <a:lnTo>
                  <a:pt x="1010411" y="373379"/>
                </a:lnTo>
                <a:lnTo>
                  <a:pt x="121919" y="975359"/>
                </a:lnTo>
                <a:lnTo>
                  <a:pt x="106679" y="986027"/>
                </a:lnTo>
                <a:lnTo>
                  <a:pt x="94487" y="1001267"/>
                </a:lnTo>
                <a:lnTo>
                  <a:pt x="79247" y="1018031"/>
                </a:lnTo>
                <a:lnTo>
                  <a:pt x="65531" y="1034795"/>
                </a:lnTo>
                <a:lnTo>
                  <a:pt x="48767" y="1057655"/>
                </a:lnTo>
                <a:lnTo>
                  <a:pt x="38099" y="1082039"/>
                </a:lnTo>
                <a:lnTo>
                  <a:pt x="27431" y="1109471"/>
                </a:lnTo>
                <a:lnTo>
                  <a:pt x="15239" y="1136903"/>
                </a:lnTo>
                <a:lnTo>
                  <a:pt x="7619" y="1171955"/>
                </a:lnTo>
                <a:lnTo>
                  <a:pt x="3047" y="1205483"/>
                </a:lnTo>
                <a:lnTo>
                  <a:pt x="0" y="1243583"/>
                </a:lnTo>
                <a:lnTo>
                  <a:pt x="0" y="1284731"/>
                </a:lnTo>
                <a:lnTo>
                  <a:pt x="3047" y="1327403"/>
                </a:lnTo>
                <a:lnTo>
                  <a:pt x="10667" y="1374647"/>
                </a:lnTo>
                <a:lnTo>
                  <a:pt x="21335" y="1423415"/>
                </a:lnTo>
                <a:lnTo>
                  <a:pt x="38099" y="1475231"/>
                </a:lnTo>
                <a:lnTo>
                  <a:pt x="44195" y="1453895"/>
                </a:lnTo>
                <a:lnTo>
                  <a:pt x="48767" y="1432559"/>
                </a:lnTo>
                <a:lnTo>
                  <a:pt x="68579" y="1395983"/>
                </a:lnTo>
                <a:lnTo>
                  <a:pt x="77723" y="1380743"/>
                </a:lnTo>
                <a:lnTo>
                  <a:pt x="86867" y="1362455"/>
                </a:lnTo>
                <a:lnTo>
                  <a:pt x="99059" y="1347215"/>
                </a:lnTo>
                <a:lnTo>
                  <a:pt x="112775" y="1328927"/>
                </a:lnTo>
                <a:lnTo>
                  <a:pt x="140207" y="1301495"/>
                </a:lnTo>
                <a:lnTo>
                  <a:pt x="155447" y="1287779"/>
                </a:lnTo>
                <a:lnTo>
                  <a:pt x="170687" y="1275587"/>
                </a:lnTo>
                <a:lnTo>
                  <a:pt x="187451" y="1261871"/>
                </a:lnTo>
                <a:lnTo>
                  <a:pt x="204215" y="1249679"/>
                </a:lnTo>
                <a:lnTo>
                  <a:pt x="224027" y="1239011"/>
                </a:lnTo>
                <a:lnTo>
                  <a:pt x="242315" y="1228343"/>
                </a:lnTo>
                <a:lnTo>
                  <a:pt x="1292351" y="551687"/>
                </a:lnTo>
                <a:lnTo>
                  <a:pt x="1327403" y="515111"/>
                </a:lnTo>
                <a:lnTo>
                  <a:pt x="1351787" y="470915"/>
                </a:lnTo>
                <a:lnTo>
                  <a:pt x="1360931" y="448055"/>
                </a:lnTo>
                <a:lnTo>
                  <a:pt x="1367027" y="425195"/>
                </a:lnTo>
                <a:lnTo>
                  <a:pt x="1368551" y="399287"/>
                </a:lnTo>
                <a:lnTo>
                  <a:pt x="1373123" y="373379"/>
                </a:lnTo>
                <a:close/>
              </a:path>
            </a:pathLst>
          </a:custGeom>
          <a:solidFill>
            <a:srgbClr val="8B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67" name="object 8"/>
          <p:cNvSpPr>
            <a:spLocks noChangeArrowheads="1"/>
          </p:cNvSpPr>
          <p:nvPr/>
        </p:nvSpPr>
        <p:spPr bwMode="auto">
          <a:xfrm>
            <a:off x="8010525" y="2584450"/>
            <a:ext cx="1430338" cy="1020763"/>
          </a:xfrm>
          <a:custGeom>
            <a:avLst/>
            <a:gdLst>
              <a:gd name="T0" fmla="*/ 0 w 1431035"/>
              <a:gd name="T1" fmla="*/ 0 h 1021079"/>
              <a:gd name="T2" fmla="*/ 1431035 w 1431035"/>
              <a:gd name="T3" fmla="*/ 1021079 h 1021079"/>
            </a:gdLst>
            <a:ahLst/>
            <a:cxnLst/>
            <a:rect l="T0" t="T1" r="T2" b="T3"/>
            <a:pathLst>
              <a:path w="1431035" h="1021079">
                <a:moveTo>
                  <a:pt x="1431035" y="809243"/>
                </a:moveTo>
                <a:lnTo>
                  <a:pt x="1431035" y="707135"/>
                </a:lnTo>
                <a:lnTo>
                  <a:pt x="1427987" y="676655"/>
                </a:lnTo>
                <a:lnTo>
                  <a:pt x="1426463" y="649223"/>
                </a:lnTo>
                <a:lnTo>
                  <a:pt x="1426463" y="621791"/>
                </a:lnTo>
                <a:lnTo>
                  <a:pt x="1423415" y="580643"/>
                </a:lnTo>
                <a:lnTo>
                  <a:pt x="1423415" y="550163"/>
                </a:lnTo>
                <a:lnTo>
                  <a:pt x="1418843" y="533399"/>
                </a:lnTo>
                <a:lnTo>
                  <a:pt x="1417319" y="513587"/>
                </a:lnTo>
                <a:lnTo>
                  <a:pt x="1411223" y="495299"/>
                </a:lnTo>
                <a:lnTo>
                  <a:pt x="1408175" y="477011"/>
                </a:lnTo>
                <a:lnTo>
                  <a:pt x="1399031" y="458723"/>
                </a:lnTo>
                <a:lnTo>
                  <a:pt x="1391411" y="440435"/>
                </a:lnTo>
                <a:lnTo>
                  <a:pt x="1380743" y="423671"/>
                </a:lnTo>
                <a:lnTo>
                  <a:pt x="1367027" y="406907"/>
                </a:lnTo>
                <a:lnTo>
                  <a:pt x="1353311" y="391667"/>
                </a:lnTo>
                <a:lnTo>
                  <a:pt x="1335023" y="379475"/>
                </a:lnTo>
                <a:lnTo>
                  <a:pt x="1316735" y="365759"/>
                </a:lnTo>
                <a:lnTo>
                  <a:pt x="1296923" y="356615"/>
                </a:lnTo>
                <a:lnTo>
                  <a:pt x="1272539" y="350519"/>
                </a:lnTo>
                <a:lnTo>
                  <a:pt x="1246631" y="344423"/>
                </a:lnTo>
                <a:lnTo>
                  <a:pt x="390143" y="306323"/>
                </a:lnTo>
                <a:lnTo>
                  <a:pt x="342899" y="300227"/>
                </a:lnTo>
                <a:lnTo>
                  <a:pt x="301751" y="292607"/>
                </a:lnTo>
                <a:lnTo>
                  <a:pt x="237743" y="271271"/>
                </a:lnTo>
                <a:lnTo>
                  <a:pt x="188975" y="242315"/>
                </a:lnTo>
                <a:lnTo>
                  <a:pt x="156971" y="205739"/>
                </a:lnTo>
                <a:lnTo>
                  <a:pt x="135635" y="164591"/>
                </a:lnTo>
                <a:lnTo>
                  <a:pt x="123443" y="115823"/>
                </a:lnTo>
                <a:lnTo>
                  <a:pt x="112775" y="30479"/>
                </a:lnTo>
                <a:lnTo>
                  <a:pt x="112775" y="0"/>
                </a:lnTo>
                <a:lnTo>
                  <a:pt x="88391" y="27431"/>
                </a:lnTo>
                <a:lnTo>
                  <a:pt x="67055" y="56387"/>
                </a:lnTo>
                <a:lnTo>
                  <a:pt x="50291" y="85343"/>
                </a:lnTo>
                <a:lnTo>
                  <a:pt x="36575" y="115823"/>
                </a:lnTo>
                <a:lnTo>
                  <a:pt x="25907" y="143255"/>
                </a:lnTo>
                <a:lnTo>
                  <a:pt x="13715" y="173735"/>
                </a:lnTo>
                <a:lnTo>
                  <a:pt x="7619" y="202691"/>
                </a:lnTo>
                <a:lnTo>
                  <a:pt x="3047" y="230123"/>
                </a:lnTo>
                <a:lnTo>
                  <a:pt x="0" y="284987"/>
                </a:lnTo>
                <a:lnTo>
                  <a:pt x="0" y="332231"/>
                </a:lnTo>
                <a:lnTo>
                  <a:pt x="3047" y="353567"/>
                </a:lnTo>
                <a:lnTo>
                  <a:pt x="4571" y="373379"/>
                </a:lnTo>
                <a:lnTo>
                  <a:pt x="7619" y="391667"/>
                </a:lnTo>
                <a:lnTo>
                  <a:pt x="10667" y="406907"/>
                </a:lnTo>
                <a:lnTo>
                  <a:pt x="18287" y="429767"/>
                </a:lnTo>
                <a:lnTo>
                  <a:pt x="25907" y="455675"/>
                </a:lnTo>
                <a:lnTo>
                  <a:pt x="35051" y="475487"/>
                </a:lnTo>
                <a:lnTo>
                  <a:pt x="45719" y="496823"/>
                </a:lnTo>
                <a:lnTo>
                  <a:pt x="59435" y="515111"/>
                </a:lnTo>
                <a:lnTo>
                  <a:pt x="71627" y="533399"/>
                </a:lnTo>
                <a:lnTo>
                  <a:pt x="86867" y="550163"/>
                </a:lnTo>
                <a:lnTo>
                  <a:pt x="103631" y="563879"/>
                </a:lnTo>
                <a:lnTo>
                  <a:pt x="120395" y="579119"/>
                </a:lnTo>
                <a:lnTo>
                  <a:pt x="170687" y="611123"/>
                </a:lnTo>
                <a:lnTo>
                  <a:pt x="219455" y="629411"/>
                </a:lnTo>
                <a:lnTo>
                  <a:pt x="1168907" y="669035"/>
                </a:lnTo>
                <a:lnTo>
                  <a:pt x="1202435" y="684275"/>
                </a:lnTo>
                <a:lnTo>
                  <a:pt x="1257299" y="713231"/>
                </a:lnTo>
                <a:lnTo>
                  <a:pt x="1296923" y="752855"/>
                </a:lnTo>
                <a:lnTo>
                  <a:pt x="1335023" y="822959"/>
                </a:lnTo>
                <a:lnTo>
                  <a:pt x="1348739" y="874775"/>
                </a:lnTo>
                <a:lnTo>
                  <a:pt x="1356359" y="925067"/>
                </a:lnTo>
                <a:lnTo>
                  <a:pt x="1357883" y="950975"/>
                </a:lnTo>
                <a:lnTo>
                  <a:pt x="1360931" y="975359"/>
                </a:lnTo>
                <a:lnTo>
                  <a:pt x="1360931" y="998219"/>
                </a:lnTo>
                <a:lnTo>
                  <a:pt x="1363979" y="1021079"/>
                </a:lnTo>
                <a:lnTo>
                  <a:pt x="1392935" y="987551"/>
                </a:lnTo>
                <a:lnTo>
                  <a:pt x="1411223" y="934211"/>
                </a:lnTo>
                <a:lnTo>
                  <a:pt x="1424939" y="874775"/>
                </a:lnTo>
                <a:lnTo>
                  <a:pt x="1431035" y="809243"/>
                </a:lnTo>
                <a:close/>
              </a:path>
            </a:pathLst>
          </a:custGeom>
          <a:solidFill>
            <a:srgbClr val="FF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68" name="object 9"/>
          <p:cNvSpPr>
            <a:spLocks noChangeArrowheads="1"/>
          </p:cNvSpPr>
          <p:nvPr/>
        </p:nvSpPr>
        <p:spPr bwMode="auto">
          <a:xfrm>
            <a:off x="8010525" y="1627188"/>
            <a:ext cx="1430338" cy="1023937"/>
          </a:xfrm>
          <a:custGeom>
            <a:avLst/>
            <a:gdLst>
              <a:gd name="T0" fmla="*/ 0 w 1431035"/>
              <a:gd name="T1" fmla="*/ 0 h 1024127"/>
              <a:gd name="T2" fmla="*/ 1431035 w 1431035"/>
              <a:gd name="T3" fmla="*/ 1024127 h 1024127"/>
            </a:gdLst>
            <a:ahLst/>
            <a:cxnLst/>
            <a:rect l="T0" t="T1" r="T2" b="T3"/>
            <a:pathLst>
              <a:path w="1431035" h="1024127">
                <a:moveTo>
                  <a:pt x="1431035" y="816863"/>
                </a:moveTo>
                <a:lnTo>
                  <a:pt x="1431035" y="716279"/>
                </a:lnTo>
                <a:lnTo>
                  <a:pt x="1427987" y="687323"/>
                </a:lnTo>
                <a:lnTo>
                  <a:pt x="1426463" y="658367"/>
                </a:lnTo>
                <a:lnTo>
                  <a:pt x="1426463" y="630935"/>
                </a:lnTo>
                <a:lnTo>
                  <a:pt x="1423415" y="589787"/>
                </a:lnTo>
                <a:lnTo>
                  <a:pt x="1423415" y="556259"/>
                </a:lnTo>
                <a:lnTo>
                  <a:pt x="1418843" y="541019"/>
                </a:lnTo>
                <a:lnTo>
                  <a:pt x="1417319" y="522731"/>
                </a:lnTo>
                <a:lnTo>
                  <a:pt x="1411223" y="504443"/>
                </a:lnTo>
                <a:lnTo>
                  <a:pt x="1408175" y="484631"/>
                </a:lnTo>
                <a:lnTo>
                  <a:pt x="1399031" y="467867"/>
                </a:lnTo>
                <a:lnTo>
                  <a:pt x="1391411" y="449579"/>
                </a:lnTo>
                <a:lnTo>
                  <a:pt x="1367027" y="414527"/>
                </a:lnTo>
                <a:lnTo>
                  <a:pt x="1316735" y="373379"/>
                </a:lnTo>
                <a:lnTo>
                  <a:pt x="1272539" y="356615"/>
                </a:lnTo>
                <a:lnTo>
                  <a:pt x="390143" y="315467"/>
                </a:lnTo>
                <a:lnTo>
                  <a:pt x="342899" y="309371"/>
                </a:lnTo>
                <a:lnTo>
                  <a:pt x="301751" y="300227"/>
                </a:lnTo>
                <a:lnTo>
                  <a:pt x="268223" y="289559"/>
                </a:lnTo>
                <a:lnTo>
                  <a:pt x="237743" y="278891"/>
                </a:lnTo>
                <a:lnTo>
                  <a:pt x="211835" y="262127"/>
                </a:lnTo>
                <a:lnTo>
                  <a:pt x="188975" y="248411"/>
                </a:lnTo>
                <a:lnTo>
                  <a:pt x="156971" y="211835"/>
                </a:lnTo>
                <a:lnTo>
                  <a:pt x="135635" y="167639"/>
                </a:lnTo>
                <a:lnTo>
                  <a:pt x="118871" y="89915"/>
                </a:lnTo>
                <a:lnTo>
                  <a:pt x="112775" y="30479"/>
                </a:lnTo>
                <a:lnTo>
                  <a:pt x="112775" y="0"/>
                </a:lnTo>
                <a:lnTo>
                  <a:pt x="88391" y="21335"/>
                </a:lnTo>
                <a:lnTo>
                  <a:pt x="51815" y="71627"/>
                </a:lnTo>
                <a:lnTo>
                  <a:pt x="25907" y="129539"/>
                </a:lnTo>
                <a:lnTo>
                  <a:pt x="18287" y="161543"/>
                </a:lnTo>
                <a:lnTo>
                  <a:pt x="10667" y="192023"/>
                </a:lnTo>
                <a:lnTo>
                  <a:pt x="6095" y="220979"/>
                </a:lnTo>
                <a:lnTo>
                  <a:pt x="0" y="280415"/>
                </a:lnTo>
                <a:lnTo>
                  <a:pt x="0" y="309371"/>
                </a:lnTo>
                <a:lnTo>
                  <a:pt x="4571" y="382523"/>
                </a:lnTo>
                <a:lnTo>
                  <a:pt x="25907" y="463295"/>
                </a:lnTo>
                <a:lnTo>
                  <a:pt x="45719" y="505967"/>
                </a:lnTo>
                <a:lnTo>
                  <a:pt x="59435" y="522731"/>
                </a:lnTo>
                <a:lnTo>
                  <a:pt x="71627" y="542543"/>
                </a:lnTo>
                <a:lnTo>
                  <a:pt x="86867" y="556259"/>
                </a:lnTo>
                <a:lnTo>
                  <a:pt x="103631" y="574547"/>
                </a:lnTo>
                <a:lnTo>
                  <a:pt x="120395" y="588263"/>
                </a:lnTo>
                <a:lnTo>
                  <a:pt x="170687" y="620267"/>
                </a:lnTo>
                <a:lnTo>
                  <a:pt x="204215" y="632459"/>
                </a:lnTo>
                <a:lnTo>
                  <a:pt x="219455" y="638555"/>
                </a:lnTo>
                <a:lnTo>
                  <a:pt x="233171" y="640079"/>
                </a:lnTo>
                <a:lnTo>
                  <a:pt x="1168907" y="678179"/>
                </a:lnTo>
                <a:lnTo>
                  <a:pt x="1202435" y="690371"/>
                </a:lnTo>
                <a:lnTo>
                  <a:pt x="1257299" y="725423"/>
                </a:lnTo>
                <a:lnTo>
                  <a:pt x="1299971" y="766571"/>
                </a:lnTo>
                <a:lnTo>
                  <a:pt x="1327403" y="813815"/>
                </a:lnTo>
                <a:lnTo>
                  <a:pt x="1347215" y="865631"/>
                </a:lnTo>
                <a:lnTo>
                  <a:pt x="1357883" y="915923"/>
                </a:lnTo>
                <a:lnTo>
                  <a:pt x="1359407" y="940307"/>
                </a:lnTo>
                <a:lnTo>
                  <a:pt x="1359407" y="1021357"/>
                </a:lnTo>
                <a:lnTo>
                  <a:pt x="1373123" y="1008887"/>
                </a:lnTo>
                <a:lnTo>
                  <a:pt x="1399031" y="966215"/>
                </a:lnTo>
                <a:lnTo>
                  <a:pt x="1417319" y="911351"/>
                </a:lnTo>
                <a:lnTo>
                  <a:pt x="1426463" y="848867"/>
                </a:lnTo>
                <a:lnTo>
                  <a:pt x="1431035" y="816863"/>
                </a:lnTo>
                <a:close/>
              </a:path>
              <a:path w="1431035" h="1024127">
                <a:moveTo>
                  <a:pt x="1359407" y="1021357"/>
                </a:moveTo>
                <a:lnTo>
                  <a:pt x="1359407" y="982979"/>
                </a:lnTo>
                <a:lnTo>
                  <a:pt x="1356359" y="1024127"/>
                </a:lnTo>
                <a:lnTo>
                  <a:pt x="1359407" y="1021357"/>
                </a:lnTo>
                <a:close/>
              </a:path>
            </a:pathLst>
          </a:custGeom>
          <a:solidFill>
            <a:srgbClr val="FF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69" name="object 10"/>
          <p:cNvSpPr>
            <a:spLocks noChangeArrowheads="1"/>
          </p:cNvSpPr>
          <p:nvPr/>
        </p:nvSpPr>
        <p:spPr bwMode="auto">
          <a:xfrm>
            <a:off x="8877300" y="1925638"/>
            <a:ext cx="708025" cy="185737"/>
          </a:xfrm>
          <a:custGeom>
            <a:avLst/>
            <a:gdLst>
              <a:gd name="T0" fmla="*/ 0 w 708659"/>
              <a:gd name="T1" fmla="*/ 0 h 184403"/>
              <a:gd name="T2" fmla="*/ 708659 w 708659"/>
              <a:gd name="T3" fmla="*/ 184403 h 184403"/>
            </a:gdLst>
            <a:ahLst/>
            <a:cxnLst/>
            <a:rect l="T0" t="T1" r="T2" b="T3"/>
            <a:pathLst>
              <a:path w="708659" h="184403">
                <a:moveTo>
                  <a:pt x="242315" y="142286"/>
                </a:moveTo>
                <a:lnTo>
                  <a:pt x="242315" y="85343"/>
                </a:lnTo>
                <a:lnTo>
                  <a:pt x="0" y="77723"/>
                </a:lnTo>
                <a:lnTo>
                  <a:pt x="208787" y="105155"/>
                </a:lnTo>
                <a:lnTo>
                  <a:pt x="208787" y="154478"/>
                </a:lnTo>
                <a:lnTo>
                  <a:pt x="242315" y="142286"/>
                </a:lnTo>
                <a:close/>
              </a:path>
              <a:path w="708659" h="184403">
                <a:moveTo>
                  <a:pt x="208787" y="154478"/>
                </a:moveTo>
                <a:lnTo>
                  <a:pt x="208787" y="105155"/>
                </a:lnTo>
                <a:lnTo>
                  <a:pt x="126491" y="184403"/>
                </a:lnTo>
                <a:lnTo>
                  <a:pt x="208787" y="154478"/>
                </a:lnTo>
                <a:close/>
              </a:path>
              <a:path w="708659" h="184403">
                <a:moveTo>
                  <a:pt x="609599" y="0"/>
                </a:moveTo>
                <a:lnTo>
                  <a:pt x="312419" y="50291"/>
                </a:lnTo>
                <a:lnTo>
                  <a:pt x="131063" y="6095"/>
                </a:lnTo>
                <a:lnTo>
                  <a:pt x="242315" y="85343"/>
                </a:lnTo>
                <a:lnTo>
                  <a:pt x="242315" y="142286"/>
                </a:lnTo>
                <a:lnTo>
                  <a:pt x="310895" y="117347"/>
                </a:lnTo>
                <a:lnTo>
                  <a:pt x="344423" y="126385"/>
                </a:lnTo>
                <a:lnTo>
                  <a:pt x="344423" y="99059"/>
                </a:lnTo>
                <a:lnTo>
                  <a:pt x="411479" y="95412"/>
                </a:lnTo>
                <a:lnTo>
                  <a:pt x="411479" y="64007"/>
                </a:lnTo>
                <a:lnTo>
                  <a:pt x="609599" y="0"/>
                </a:lnTo>
                <a:close/>
              </a:path>
              <a:path w="708659" h="184403">
                <a:moveTo>
                  <a:pt x="486155" y="164591"/>
                </a:moveTo>
                <a:lnTo>
                  <a:pt x="344423" y="99059"/>
                </a:lnTo>
                <a:lnTo>
                  <a:pt x="344423" y="126385"/>
                </a:lnTo>
                <a:lnTo>
                  <a:pt x="486155" y="164591"/>
                </a:lnTo>
                <a:close/>
              </a:path>
              <a:path w="708659" h="184403">
                <a:moveTo>
                  <a:pt x="708659" y="79247"/>
                </a:moveTo>
                <a:lnTo>
                  <a:pt x="411479" y="64007"/>
                </a:lnTo>
                <a:lnTo>
                  <a:pt x="411479" y="95412"/>
                </a:lnTo>
                <a:lnTo>
                  <a:pt x="708659" y="792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70" name="object 11"/>
          <p:cNvSpPr>
            <a:spLocks noChangeArrowheads="1"/>
          </p:cNvSpPr>
          <p:nvPr/>
        </p:nvSpPr>
        <p:spPr bwMode="auto">
          <a:xfrm>
            <a:off x="8877300" y="1925638"/>
            <a:ext cx="708025" cy="185737"/>
          </a:xfrm>
          <a:custGeom>
            <a:avLst/>
            <a:gdLst>
              <a:gd name="T0" fmla="*/ 0 w 708659"/>
              <a:gd name="T1" fmla="*/ 0 h 184403"/>
              <a:gd name="T2" fmla="*/ 708659 w 708659"/>
              <a:gd name="T3" fmla="*/ 184403 h 184403"/>
            </a:gdLst>
            <a:ahLst/>
            <a:cxnLst/>
            <a:rect l="T0" t="T1" r="T2" b="T3"/>
            <a:pathLst>
              <a:path w="708659" h="184403">
                <a:moveTo>
                  <a:pt x="242315" y="85343"/>
                </a:moveTo>
                <a:lnTo>
                  <a:pt x="131063" y="6095"/>
                </a:lnTo>
                <a:lnTo>
                  <a:pt x="312419" y="50291"/>
                </a:lnTo>
                <a:lnTo>
                  <a:pt x="609599" y="0"/>
                </a:lnTo>
                <a:lnTo>
                  <a:pt x="411479" y="64007"/>
                </a:lnTo>
                <a:lnTo>
                  <a:pt x="708659" y="79247"/>
                </a:lnTo>
                <a:lnTo>
                  <a:pt x="344423" y="99059"/>
                </a:lnTo>
                <a:lnTo>
                  <a:pt x="486155" y="164591"/>
                </a:lnTo>
                <a:lnTo>
                  <a:pt x="310895" y="117347"/>
                </a:lnTo>
                <a:lnTo>
                  <a:pt x="126491" y="184403"/>
                </a:lnTo>
                <a:lnTo>
                  <a:pt x="208787" y="105155"/>
                </a:lnTo>
                <a:lnTo>
                  <a:pt x="0" y="77723"/>
                </a:lnTo>
                <a:lnTo>
                  <a:pt x="242315" y="85343"/>
                </a:lnTo>
              </a:path>
            </a:pathLst>
          </a:custGeom>
          <a:noFill/>
          <a:ln w="12699">
            <a:solidFill>
              <a:srgbClr val="FEFA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71" name="object 12"/>
          <p:cNvSpPr>
            <a:spLocks noChangeArrowheads="1"/>
          </p:cNvSpPr>
          <p:nvPr/>
        </p:nvSpPr>
        <p:spPr bwMode="auto">
          <a:xfrm>
            <a:off x="8937625" y="1979613"/>
            <a:ext cx="558800" cy="141287"/>
          </a:xfrm>
          <a:custGeom>
            <a:avLst/>
            <a:gdLst>
              <a:gd name="T0" fmla="*/ 0 w 557783"/>
              <a:gd name="T1" fmla="*/ 0 h 141731"/>
              <a:gd name="T2" fmla="*/ 557783 w 557783"/>
              <a:gd name="T3" fmla="*/ 141731 h 141731"/>
            </a:gdLst>
            <a:ahLst/>
            <a:cxnLst/>
            <a:rect l="T0" t="T1" r="T2" b="T3"/>
            <a:pathLst>
              <a:path w="557783" h="141731">
                <a:moveTo>
                  <a:pt x="182879" y="62326"/>
                </a:moveTo>
                <a:lnTo>
                  <a:pt x="182879" y="47243"/>
                </a:lnTo>
                <a:lnTo>
                  <a:pt x="0" y="112775"/>
                </a:lnTo>
                <a:lnTo>
                  <a:pt x="182879" y="62326"/>
                </a:lnTo>
                <a:close/>
              </a:path>
              <a:path w="557783" h="141731">
                <a:moveTo>
                  <a:pt x="169163" y="48206"/>
                </a:moveTo>
                <a:lnTo>
                  <a:pt x="169163" y="27431"/>
                </a:lnTo>
                <a:lnTo>
                  <a:pt x="9143" y="59435"/>
                </a:lnTo>
                <a:lnTo>
                  <a:pt x="169163" y="48206"/>
                </a:lnTo>
                <a:close/>
              </a:path>
              <a:path w="557783" h="141731">
                <a:moveTo>
                  <a:pt x="455675" y="-71627"/>
                </a:moveTo>
                <a:lnTo>
                  <a:pt x="277367" y="-1523"/>
                </a:lnTo>
                <a:lnTo>
                  <a:pt x="196595" y="-56387"/>
                </a:lnTo>
                <a:lnTo>
                  <a:pt x="193547" y="13715"/>
                </a:lnTo>
                <a:lnTo>
                  <a:pt x="27431" y="10667"/>
                </a:lnTo>
                <a:lnTo>
                  <a:pt x="169163" y="27431"/>
                </a:lnTo>
                <a:lnTo>
                  <a:pt x="169163" y="48206"/>
                </a:lnTo>
                <a:lnTo>
                  <a:pt x="182879" y="47243"/>
                </a:lnTo>
                <a:lnTo>
                  <a:pt x="182879" y="62326"/>
                </a:lnTo>
                <a:lnTo>
                  <a:pt x="220979" y="51815"/>
                </a:lnTo>
                <a:lnTo>
                  <a:pt x="251459" y="141731"/>
                </a:lnTo>
                <a:lnTo>
                  <a:pt x="283463" y="42671"/>
                </a:lnTo>
                <a:lnTo>
                  <a:pt x="348995" y="51176"/>
                </a:lnTo>
                <a:lnTo>
                  <a:pt x="348995" y="27431"/>
                </a:lnTo>
                <a:lnTo>
                  <a:pt x="359663" y="26030"/>
                </a:lnTo>
                <a:lnTo>
                  <a:pt x="359663" y="1523"/>
                </a:lnTo>
                <a:lnTo>
                  <a:pt x="455675" y="-71627"/>
                </a:lnTo>
                <a:close/>
              </a:path>
              <a:path w="557783" h="141731">
                <a:moveTo>
                  <a:pt x="483107" y="68579"/>
                </a:moveTo>
                <a:lnTo>
                  <a:pt x="348995" y="27431"/>
                </a:lnTo>
                <a:lnTo>
                  <a:pt x="348995" y="51176"/>
                </a:lnTo>
                <a:lnTo>
                  <a:pt x="483107" y="68579"/>
                </a:lnTo>
                <a:close/>
              </a:path>
              <a:path w="557783" h="141731">
                <a:moveTo>
                  <a:pt x="557783" y="0"/>
                </a:moveTo>
                <a:lnTo>
                  <a:pt x="359663" y="1523"/>
                </a:lnTo>
                <a:lnTo>
                  <a:pt x="359663" y="26030"/>
                </a:lnTo>
                <a:lnTo>
                  <a:pt x="557783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72" name="object 13"/>
          <p:cNvSpPr>
            <a:spLocks noChangeArrowheads="1"/>
          </p:cNvSpPr>
          <p:nvPr/>
        </p:nvSpPr>
        <p:spPr bwMode="auto">
          <a:xfrm>
            <a:off x="9188450" y="1997075"/>
            <a:ext cx="30163" cy="19050"/>
          </a:xfrm>
          <a:custGeom>
            <a:avLst/>
            <a:gdLst>
              <a:gd name="T0" fmla="*/ 0 w 30479"/>
              <a:gd name="T1" fmla="*/ 0 h 19811"/>
              <a:gd name="T2" fmla="*/ 30479 w 30479"/>
              <a:gd name="T3" fmla="*/ 19811 h 19811"/>
            </a:gdLst>
            <a:ahLst/>
            <a:cxnLst/>
            <a:rect l="T0" t="T1" r="T2" b="T3"/>
            <a:pathLst>
              <a:path w="30479" h="19811">
                <a:moveTo>
                  <a:pt x="30479" y="15239"/>
                </a:moveTo>
                <a:lnTo>
                  <a:pt x="25907" y="10667"/>
                </a:lnTo>
                <a:lnTo>
                  <a:pt x="10667" y="1523"/>
                </a:lnTo>
                <a:lnTo>
                  <a:pt x="3047" y="0"/>
                </a:lnTo>
                <a:lnTo>
                  <a:pt x="1523" y="1523"/>
                </a:lnTo>
                <a:lnTo>
                  <a:pt x="0" y="4571"/>
                </a:lnTo>
                <a:lnTo>
                  <a:pt x="6095" y="9143"/>
                </a:lnTo>
                <a:lnTo>
                  <a:pt x="21335" y="18287"/>
                </a:lnTo>
                <a:lnTo>
                  <a:pt x="27431" y="19811"/>
                </a:lnTo>
                <a:lnTo>
                  <a:pt x="28955" y="18287"/>
                </a:lnTo>
                <a:lnTo>
                  <a:pt x="30479" y="1523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73" name="object 14"/>
          <p:cNvSpPr>
            <a:spLocks noChangeArrowheads="1"/>
          </p:cNvSpPr>
          <p:nvPr/>
        </p:nvSpPr>
        <p:spPr bwMode="auto">
          <a:xfrm>
            <a:off x="9188450" y="1997075"/>
            <a:ext cx="30163" cy="19050"/>
          </a:xfrm>
          <a:custGeom>
            <a:avLst/>
            <a:gdLst>
              <a:gd name="T0" fmla="*/ 0 w 30479"/>
              <a:gd name="T1" fmla="*/ 0 h 19811"/>
              <a:gd name="T2" fmla="*/ 30479 w 30479"/>
              <a:gd name="T3" fmla="*/ 19811 h 19811"/>
            </a:gdLst>
            <a:ahLst/>
            <a:cxnLst/>
            <a:rect l="T0" t="T1" r="T2" b="T3"/>
            <a:pathLst>
              <a:path w="30479" h="19811">
                <a:moveTo>
                  <a:pt x="18287" y="6095"/>
                </a:moveTo>
                <a:lnTo>
                  <a:pt x="10667" y="1523"/>
                </a:lnTo>
                <a:lnTo>
                  <a:pt x="3047" y="0"/>
                </a:lnTo>
                <a:lnTo>
                  <a:pt x="1523" y="1523"/>
                </a:lnTo>
                <a:lnTo>
                  <a:pt x="0" y="4571"/>
                </a:lnTo>
                <a:lnTo>
                  <a:pt x="6095" y="9143"/>
                </a:lnTo>
                <a:lnTo>
                  <a:pt x="13715" y="13715"/>
                </a:lnTo>
                <a:lnTo>
                  <a:pt x="21335" y="18287"/>
                </a:lnTo>
                <a:lnTo>
                  <a:pt x="27431" y="19811"/>
                </a:lnTo>
                <a:lnTo>
                  <a:pt x="28955" y="18287"/>
                </a:lnTo>
                <a:lnTo>
                  <a:pt x="30479" y="15239"/>
                </a:lnTo>
                <a:lnTo>
                  <a:pt x="25907" y="10667"/>
                </a:lnTo>
                <a:lnTo>
                  <a:pt x="18287" y="6095"/>
                </a:lnTo>
                <a:close/>
              </a:path>
            </a:pathLst>
          </a:custGeom>
          <a:noFill/>
          <a:ln w="12699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74" name="object 15"/>
          <p:cNvSpPr>
            <a:spLocks noChangeArrowheads="1"/>
          </p:cNvSpPr>
          <p:nvPr/>
        </p:nvSpPr>
        <p:spPr bwMode="auto">
          <a:xfrm>
            <a:off x="6670675" y="1668463"/>
            <a:ext cx="2490788" cy="331787"/>
          </a:xfrm>
          <a:custGeom>
            <a:avLst/>
            <a:gdLst>
              <a:gd name="T0" fmla="*/ 0 w 2491739"/>
              <a:gd name="T1" fmla="*/ 0 h 330707"/>
              <a:gd name="T2" fmla="*/ 2491739 w 2491739"/>
              <a:gd name="T3" fmla="*/ 330707 h 330707"/>
            </a:gdLst>
            <a:ahLst/>
            <a:cxnLst/>
            <a:rect l="T0" t="T1" r="T2" b="T3"/>
            <a:pathLst>
              <a:path w="2491739" h="330707">
                <a:moveTo>
                  <a:pt x="2491739" y="330707"/>
                </a:moveTo>
                <a:lnTo>
                  <a:pt x="51815" y="0"/>
                </a:lnTo>
                <a:lnTo>
                  <a:pt x="0" y="27431"/>
                </a:lnTo>
                <a:lnTo>
                  <a:pt x="2491739" y="33070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75" name="object 16"/>
          <p:cNvSpPr>
            <a:spLocks noChangeArrowheads="1"/>
          </p:cNvSpPr>
          <p:nvPr/>
        </p:nvSpPr>
        <p:spPr bwMode="auto">
          <a:xfrm>
            <a:off x="6721475" y="1657350"/>
            <a:ext cx="2438400" cy="342900"/>
          </a:xfrm>
          <a:custGeom>
            <a:avLst/>
            <a:gdLst>
              <a:gd name="T0" fmla="*/ 0 w 2439923"/>
              <a:gd name="T1" fmla="*/ 0 h 342899"/>
              <a:gd name="T2" fmla="*/ 2439923 w 2439923"/>
              <a:gd name="T3" fmla="*/ 342899 h 342899"/>
            </a:gdLst>
            <a:ahLst/>
            <a:cxnLst/>
            <a:rect l="T0" t="T1" r="T2" b="T3"/>
            <a:pathLst>
              <a:path w="2439923" h="342899">
                <a:moveTo>
                  <a:pt x="2439923" y="342899"/>
                </a:moveTo>
                <a:lnTo>
                  <a:pt x="24383" y="0"/>
                </a:lnTo>
                <a:lnTo>
                  <a:pt x="0" y="12191"/>
                </a:lnTo>
                <a:lnTo>
                  <a:pt x="2439923" y="34289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76" name="object 17"/>
          <p:cNvSpPr>
            <a:spLocks noChangeArrowheads="1"/>
          </p:cNvSpPr>
          <p:nvPr/>
        </p:nvSpPr>
        <p:spPr bwMode="auto">
          <a:xfrm>
            <a:off x="6645275" y="1695450"/>
            <a:ext cx="2557463" cy="306388"/>
          </a:xfrm>
          <a:custGeom>
            <a:avLst/>
            <a:gdLst>
              <a:gd name="T0" fmla="*/ 0 w 2558795"/>
              <a:gd name="T1" fmla="*/ 0 h 306323"/>
              <a:gd name="T2" fmla="*/ 2558795 w 2558795"/>
              <a:gd name="T3" fmla="*/ 306323 h 306323"/>
            </a:gdLst>
            <a:ahLst/>
            <a:cxnLst/>
            <a:rect l="T0" t="T1" r="T2" b="T3"/>
            <a:pathLst>
              <a:path w="2558795" h="306323">
                <a:moveTo>
                  <a:pt x="2558795" y="306323"/>
                </a:moveTo>
                <a:lnTo>
                  <a:pt x="24383" y="0"/>
                </a:lnTo>
                <a:lnTo>
                  <a:pt x="0" y="12191"/>
                </a:lnTo>
                <a:lnTo>
                  <a:pt x="2558795" y="30632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77" name="object 18"/>
          <p:cNvSpPr>
            <a:spLocks noChangeArrowheads="1"/>
          </p:cNvSpPr>
          <p:nvPr/>
        </p:nvSpPr>
        <p:spPr bwMode="auto">
          <a:xfrm>
            <a:off x="7713663" y="1811338"/>
            <a:ext cx="711200" cy="227012"/>
          </a:xfrm>
          <a:custGeom>
            <a:avLst/>
            <a:gdLst>
              <a:gd name="T0" fmla="*/ 0 w 710183"/>
              <a:gd name="T1" fmla="*/ 0 h 227075"/>
              <a:gd name="T2" fmla="*/ 710183 w 710183"/>
              <a:gd name="T3" fmla="*/ 227075 h 227075"/>
            </a:gdLst>
            <a:ahLst/>
            <a:cxnLst/>
            <a:rect l="T0" t="T1" r="T2" b="T3"/>
            <a:pathLst>
              <a:path w="710183" h="227075">
                <a:moveTo>
                  <a:pt x="242315" y="177010"/>
                </a:moveTo>
                <a:lnTo>
                  <a:pt x="242315" y="105155"/>
                </a:lnTo>
                <a:lnTo>
                  <a:pt x="0" y="88391"/>
                </a:lnTo>
                <a:lnTo>
                  <a:pt x="208787" y="128015"/>
                </a:lnTo>
                <a:lnTo>
                  <a:pt x="208787" y="191696"/>
                </a:lnTo>
                <a:lnTo>
                  <a:pt x="242315" y="177010"/>
                </a:lnTo>
                <a:close/>
              </a:path>
              <a:path w="710183" h="227075">
                <a:moveTo>
                  <a:pt x="208787" y="191696"/>
                </a:moveTo>
                <a:lnTo>
                  <a:pt x="208787" y="128015"/>
                </a:lnTo>
                <a:lnTo>
                  <a:pt x="128015" y="227075"/>
                </a:lnTo>
                <a:lnTo>
                  <a:pt x="208787" y="191696"/>
                </a:lnTo>
                <a:close/>
              </a:path>
              <a:path w="710183" h="227075">
                <a:moveTo>
                  <a:pt x="609599" y="3047"/>
                </a:moveTo>
                <a:lnTo>
                  <a:pt x="312419" y="59435"/>
                </a:lnTo>
                <a:lnTo>
                  <a:pt x="129539" y="0"/>
                </a:lnTo>
                <a:lnTo>
                  <a:pt x="242315" y="105155"/>
                </a:lnTo>
                <a:lnTo>
                  <a:pt x="242315" y="177010"/>
                </a:lnTo>
                <a:lnTo>
                  <a:pt x="312419" y="146303"/>
                </a:lnTo>
                <a:lnTo>
                  <a:pt x="345947" y="158443"/>
                </a:lnTo>
                <a:lnTo>
                  <a:pt x="345947" y="124967"/>
                </a:lnTo>
                <a:lnTo>
                  <a:pt x="411479" y="121677"/>
                </a:lnTo>
                <a:lnTo>
                  <a:pt x="411479" y="79247"/>
                </a:lnTo>
                <a:lnTo>
                  <a:pt x="609599" y="3047"/>
                </a:lnTo>
                <a:close/>
              </a:path>
              <a:path w="710183" h="227075">
                <a:moveTo>
                  <a:pt x="489203" y="210311"/>
                </a:moveTo>
                <a:lnTo>
                  <a:pt x="345947" y="124967"/>
                </a:lnTo>
                <a:lnTo>
                  <a:pt x="345947" y="158443"/>
                </a:lnTo>
                <a:lnTo>
                  <a:pt x="489203" y="210311"/>
                </a:lnTo>
                <a:close/>
              </a:path>
              <a:path w="710183" h="227075">
                <a:moveTo>
                  <a:pt x="710183" y="106679"/>
                </a:moveTo>
                <a:lnTo>
                  <a:pt x="411479" y="79247"/>
                </a:lnTo>
                <a:lnTo>
                  <a:pt x="411479" y="121677"/>
                </a:lnTo>
                <a:lnTo>
                  <a:pt x="710183" y="1066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78" name="object 19"/>
          <p:cNvSpPr>
            <a:spLocks noChangeArrowheads="1"/>
          </p:cNvSpPr>
          <p:nvPr/>
        </p:nvSpPr>
        <p:spPr bwMode="auto">
          <a:xfrm>
            <a:off x="7713663" y="1811338"/>
            <a:ext cx="711200" cy="227012"/>
          </a:xfrm>
          <a:custGeom>
            <a:avLst/>
            <a:gdLst>
              <a:gd name="T0" fmla="*/ 0 w 710183"/>
              <a:gd name="T1" fmla="*/ 0 h 227075"/>
              <a:gd name="T2" fmla="*/ 710183 w 710183"/>
              <a:gd name="T3" fmla="*/ 227075 h 227075"/>
            </a:gdLst>
            <a:ahLst/>
            <a:cxnLst/>
            <a:rect l="T0" t="T1" r="T2" b="T3"/>
            <a:pathLst>
              <a:path w="710183" h="227075">
                <a:moveTo>
                  <a:pt x="242315" y="105155"/>
                </a:moveTo>
                <a:lnTo>
                  <a:pt x="129539" y="0"/>
                </a:lnTo>
                <a:lnTo>
                  <a:pt x="312419" y="59435"/>
                </a:lnTo>
                <a:lnTo>
                  <a:pt x="609599" y="3047"/>
                </a:lnTo>
                <a:lnTo>
                  <a:pt x="411479" y="79247"/>
                </a:lnTo>
                <a:lnTo>
                  <a:pt x="710183" y="106679"/>
                </a:lnTo>
                <a:lnTo>
                  <a:pt x="345947" y="124967"/>
                </a:lnTo>
                <a:lnTo>
                  <a:pt x="489203" y="210311"/>
                </a:lnTo>
                <a:lnTo>
                  <a:pt x="312419" y="146303"/>
                </a:lnTo>
                <a:lnTo>
                  <a:pt x="128015" y="227075"/>
                </a:lnTo>
                <a:lnTo>
                  <a:pt x="208787" y="128015"/>
                </a:lnTo>
                <a:lnTo>
                  <a:pt x="0" y="88391"/>
                </a:lnTo>
                <a:lnTo>
                  <a:pt x="242315" y="105155"/>
                </a:lnTo>
              </a:path>
            </a:pathLst>
          </a:custGeom>
          <a:noFill/>
          <a:ln w="12699">
            <a:solidFill>
              <a:srgbClr val="FEFA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79" name="object 20"/>
          <p:cNvSpPr>
            <a:spLocks noChangeArrowheads="1"/>
          </p:cNvSpPr>
          <p:nvPr/>
        </p:nvSpPr>
        <p:spPr bwMode="auto">
          <a:xfrm>
            <a:off x="7777163" y="1851025"/>
            <a:ext cx="554037" cy="206375"/>
          </a:xfrm>
          <a:custGeom>
            <a:avLst/>
            <a:gdLst>
              <a:gd name="T0" fmla="*/ 0 w 554735"/>
              <a:gd name="T1" fmla="*/ 0 h 205739"/>
              <a:gd name="T2" fmla="*/ 554735 w 554735"/>
              <a:gd name="T3" fmla="*/ 205739 h 205739"/>
            </a:gdLst>
            <a:ahLst/>
            <a:cxnLst/>
            <a:rect l="T0" t="T1" r="T2" b="T3"/>
            <a:pathLst>
              <a:path w="554735" h="205739">
                <a:moveTo>
                  <a:pt x="179831" y="85238"/>
                </a:moveTo>
                <a:lnTo>
                  <a:pt x="179831" y="60959"/>
                </a:lnTo>
                <a:lnTo>
                  <a:pt x="0" y="153923"/>
                </a:lnTo>
                <a:lnTo>
                  <a:pt x="179831" y="85238"/>
                </a:lnTo>
                <a:close/>
              </a:path>
              <a:path w="554735" h="205739">
                <a:moveTo>
                  <a:pt x="166115" y="62042"/>
                </a:moveTo>
                <a:lnTo>
                  <a:pt x="166115" y="32003"/>
                </a:lnTo>
                <a:lnTo>
                  <a:pt x="6095" y="74675"/>
                </a:lnTo>
                <a:lnTo>
                  <a:pt x="166115" y="62042"/>
                </a:lnTo>
                <a:close/>
              </a:path>
              <a:path w="554735" h="205739">
                <a:moveTo>
                  <a:pt x="449579" y="-106679"/>
                </a:moveTo>
                <a:lnTo>
                  <a:pt x="272795" y="-7619"/>
                </a:lnTo>
                <a:lnTo>
                  <a:pt x="190499" y="-92963"/>
                </a:lnTo>
                <a:lnTo>
                  <a:pt x="188975" y="13715"/>
                </a:lnTo>
                <a:lnTo>
                  <a:pt x="22859" y="1523"/>
                </a:lnTo>
                <a:lnTo>
                  <a:pt x="166115" y="32003"/>
                </a:lnTo>
                <a:lnTo>
                  <a:pt x="166115" y="62042"/>
                </a:lnTo>
                <a:lnTo>
                  <a:pt x="179831" y="60959"/>
                </a:lnTo>
                <a:lnTo>
                  <a:pt x="179831" y="85238"/>
                </a:lnTo>
                <a:lnTo>
                  <a:pt x="219455" y="70103"/>
                </a:lnTo>
                <a:lnTo>
                  <a:pt x="252983" y="205739"/>
                </a:lnTo>
                <a:lnTo>
                  <a:pt x="281939" y="59435"/>
                </a:lnTo>
                <a:lnTo>
                  <a:pt x="347471" y="74826"/>
                </a:lnTo>
                <a:lnTo>
                  <a:pt x="347471" y="39623"/>
                </a:lnTo>
                <a:lnTo>
                  <a:pt x="356615" y="38144"/>
                </a:lnTo>
                <a:lnTo>
                  <a:pt x="356615" y="0"/>
                </a:lnTo>
                <a:lnTo>
                  <a:pt x="449579" y="-106679"/>
                </a:lnTo>
                <a:close/>
              </a:path>
              <a:path w="554735" h="205739">
                <a:moveTo>
                  <a:pt x="483107" y="106679"/>
                </a:moveTo>
                <a:lnTo>
                  <a:pt x="347471" y="39623"/>
                </a:lnTo>
                <a:lnTo>
                  <a:pt x="347471" y="74826"/>
                </a:lnTo>
                <a:lnTo>
                  <a:pt x="483107" y="106679"/>
                </a:lnTo>
                <a:close/>
              </a:path>
              <a:path w="554735" h="205739">
                <a:moveTo>
                  <a:pt x="554735" y="6095"/>
                </a:moveTo>
                <a:lnTo>
                  <a:pt x="356615" y="0"/>
                </a:lnTo>
                <a:lnTo>
                  <a:pt x="356615" y="38144"/>
                </a:lnTo>
                <a:lnTo>
                  <a:pt x="554735" y="6095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80" name="object 21"/>
          <p:cNvSpPr>
            <a:spLocks noChangeArrowheads="1"/>
          </p:cNvSpPr>
          <p:nvPr/>
        </p:nvSpPr>
        <p:spPr bwMode="auto">
          <a:xfrm>
            <a:off x="8026400" y="1876425"/>
            <a:ext cx="30163" cy="22225"/>
          </a:xfrm>
          <a:custGeom>
            <a:avLst/>
            <a:gdLst>
              <a:gd name="T0" fmla="*/ 0 w 30479"/>
              <a:gd name="T1" fmla="*/ 0 h 22859"/>
              <a:gd name="T2" fmla="*/ 30479 w 30479"/>
              <a:gd name="T3" fmla="*/ 22859 h 22859"/>
            </a:gdLst>
            <a:ahLst/>
            <a:cxnLst/>
            <a:rect l="T0" t="T1" r="T2" b="T3"/>
            <a:pathLst>
              <a:path w="30479" h="22859">
                <a:moveTo>
                  <a:pt x="30479" y="16763"/>
                </a:moveTo>
                <a:lnTo>
                  <a:pt x="25907" y="10667"/>
                </a:lnTo>
                <a:lnTo>
                  <a:pt x="10667" y="1523"/>
                </a:lnTo>
                <a:lnTo>
                  <a:pt x="3047" y="0"/>
                </a:lnTo>
                <a:lnTo>
                  <a:pt x="0" y="6095"/>
                </a:lnTo>
                <a:lnTo>
                  <a:pt x="4571" y="12191"/>
                </a:lnTo>
                <a:lnTo>
                  <a:pt x="19811" y="21335"/>
                </a:lnTo>
                <a:lnTo>
                  <a:pt x="27431" y="22859"/>
                </a:lnTo>
                <a:lnTo>
                  <a:pt x="30479" y="16763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81" name="object 22"/>
          <p:cNvSpPr>
            <a:spLocks noChangeArrowheads="1"/>
          </p:cNvSpPr>
          <p:nvPr/>
        </p:nvSpPr>
        <p:spPr bwMode="auto">
          <a:xfrm>
            <a:off x="8026400" y="1876425"/>
            <a:ext cx="30163" cy="22225"/>
          </a:xfrm>
          <a:custGeom>
            <a:avLst/>
            <a:gdLst>
              <a:gd name="T0" fmla="*/ 0 w 30479"/>
              <a:gd name="T1" fmla="*/ 0 h 22859"/>
              <a:gd name="T2" fmla="*/ 30479 w 30479"/>
              <a:gd name="T3" fmla="*/ 22859 h 22859"/>
            </a:gdLst>
            <a:ahLst/>
            <a:cxnLst/>
            <a:rect l="T0" t="T1" r="T2" b="T3"/>
            <a:pathLst>
              <a:path w="30479" h="22859">
                <a:moveTo>
                  <a:pt x="18287" y="6095"/>
                </a:moveTo>
                <a:lnTo>
                  <a:pt x="10667" y="1523"/>
                </a:lnTo>
                <a:lnTo>
                  <a:pt x="3047" y="0"/>
                </a:lnTo>
                <a:lnTo>
                  <a:pt x="1523" y="3047"/>
                </a:lnTo>
                <a:lnTo>
                  <a:pt x="0" y="6095"/>
                </a:lnTo>
                <a:lnTo>
                  <a:pt x="4571" y="12191"/>
                </a:lnTo>
                <a:lnTo>
                  <a:pt x="12191" y="16763"/>
                </a:lnTo>
                <a:lnTo>
                  <a:pt x="19811" y="21335"/>
                </a:lnTo>
                <a:lnTo>
                  <a:pt x="27431" y="22859"/>
                </a:lnTo>
                <a:lnTo>
                  <a:pt x="28955" y="19811"/>
                </a:lnTo>
                <a:lnTo>
                  <a:pt x="30479" y="16763"/>
                </a:lnTo>
                <a:lnTo>
                  <a:pt x="25907" y="10667"/>
                </a:lnTo>
                <a:lnTo>
                  <a:pt x="18287" y="6095"/>
                </a:lnTo>
                <a:close/>
              </a:path>
            </a:pathLst>
          </a:custGeom>
          <a:noFill/>
          <a:ln w="12699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82" name="object 23"/>
          <p:cNvSpPr>
            <a:spLocks noChangeArrowheads="1"/>
          </p:cNvSpPr>
          <p:nvPr/>
        </p:nvSpPr>
        <p:spPr bwMode="auto">
          <a:xfrm>
            <a:off x="4575175" y="2236788"/>
            <a:ext cx="2879725" cy="1982787"/>
          </a:xfrm>
          <a:custGeom>
            <a:avLst/>
            <a:gdLst>
              <a:gd name="T0" fmla="*/ 0 w 2880359"/>
              <a:gd name="T1" fmla="*/ 0 h 1318259"/>
              <a:gd name="T2" fmla="*/ 2880359 w 2880359"/>
              <a:gd name="T3" fmla="*/ 1318259 h 1318259"/>
            </a:gdLst>
            <a:ahLst/>
            <a:cxnLst/>
            <a:rect l="T0" t="T1" r="T2" b="T3"/>
            <a:pathLst>
              <a:path w="2880359" h="1318259">
                <a:moveTo>
                  <a:pt x="0" y="0"/>
                </a:moveTo>
                <a:lnTo>
                  <a:pt x="0" y="1318259"/>
                </a:lnTo>
                <a:lnTo>
                  <a:pt x="2880359" y="1318259"/>
                </a:lnTo>
                <a:lnTo>
                  <a:pt x="2880359" y="0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83" name="object 24"/>
          <p:cNvSpPr>
            <a:spLocks noChangeArrowheads="1"/>
          </p:cNvSpPr>
          <p:nvPr/>
        </p:nvSpPr>
        <p:spPr bwMode="auto">
          <a:xfrm>
            <a:off x="3475038" y="2840038"/>
            <a:ext cx="974725" cy="487362"/>
          </a:xfrm>
          <a:custGeom>
            <a:avLst/>
            <a:gdLst>
              <a:gd name="T0" fmla="*/ 0 w 975359"/>
              <a:gd name="T1" fmla="*/ 0 h 486155"/>
              <a:gd name="T2" fmla="*/ 975359 w 975359"/>
              <a:gd name="T3" fmla="*/ 486155 h 486155"/>
            </a:gdLst>
            <a:ahLst/>
            <a:cxnLst/>
            <a:rect l="T0" t="T1" r="T2" b="T3"/>
            <a:pathLst>
              <a:path w="975359" h="486155">
                <a:moveTo>
                  <a:pt x="243839" y="486155"/>
                </a:moveTo>
                <a:lnTo>
                  <a:pt x="243839" y="0"/>
                </a:lnTo>
                <a:lnTo>
                  <a:pt x="0" y="243839"/>
                </a:lnTo>
                <a:lnTo>
                  <a:pt x="243839" y="486155"/>
                </a:lnTo>
                <a:close/>
              </a:path>
              <a:path w="975359" h="486155">
                <a:moveTo>
                  <a:pt x="975359" y="364235"/>
                </a:moveTo>
                <a:lnTo>
                  <a:pt x="975359" y="121919"/>
                </a:lnTo>
                <a:lnTo>
                  <a:pt x="243839" y="121919"/>
                </a:lnTo>
                <a:lnTo>
                  <a:pt x="243839" y="364235"/>
                </a:lnTo>
                <a:lnTo>
                  <a:pt x="975359" y="364235"/>
                </a:lnTo>
                <a:close/>
              </a:path>
            </a:pathLst>
          </a:custGeom>
          <a:solidFill>
            <a:srgbClr val="F5E4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84" name="object 25"/>
          <p:cNvSpPr>
            <a:spLocks noChangeArrowheads="1"/>
          </p:cNvSpPr>
          <p:nvPr/>
        </p:nvSpPr>
        <p:spPr bwMode="auto">
          <a:xfrm>
            <a:off x="3475038" y="2840038"/>
            <a:ext cx="974725" cy="487362"/>
          </a:xfrm>
          <a:custGeom>
            <a:avLst/>
            <a:gdLst>
              <a:gd name="T0" fmla="*/ 0 w 975359"/>
              <a:gd name="T1" fmla="*/ 0 h 486155"/>
              <a:gd name="T2" fmla="*/ 975359 w 975359"/>
              <a:gd name="T3" fmla="*/ 486155 h 486155"/>
            </a:gdLst>
            <a:ahLst/>
            <a:cxnLst/>
            <a:rect l="T0" t="T1" r="T2" b="T3"/>
            <a:pathLst>
              <a:path w="975359" h="486155">
                <a:moveTo>
                  <a:pt x="243839" y="0"/>
                </a:moveTo>
                <a:lnTo>
                  <a:pt x="243839" y="121919"/>
                </a:lnTo>
                <a:lnTo>
                  <a:pt x="975359" y="121919"/>
                </a:lnTo>
                <a:lnTo>
                  <a:pt x="975359" y="364235"/>
                </a:lnTo>
                <a:lnTo>
                  <a:pt x="243839" y="364235"/>
                </a:lnTo>
                <a:lnTo>
                  <a:pt x="243839" y="486155"/>
                </a:lnTo>
                <a:lnTo>
                  <a:pt x="0" y="243839"/>
                </a:lnTo>
                <a:lnTo>
                  <a:pt x="243839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85" name="object 26"/>
          <p:cNvSpPr>
            <a:spLocks noChangeArrowheads="1"/>
          </p:cNvSpPr>
          <p:nvPr/>
        </p:nvSpPr>
        <p:spPr bwMode="auto">
          <a:xfrm>
            <a:off x="4410075" y="5002213"/>
            <a:ext cx="3887788" cy="1625600"/>
          </a:xfrm>
          <a:custGeom>
            <a:avLst/>
            <a:gdLst>
              <a:gd name="T0" fmla="*/ 0 w 3887723"/>
              <a:gd name="T1" fmla="*/ 0 h 1626107"/>
              <a:gd name="T2" fmla="*/ 3887723 w 3887723"/>
              <a:gd name="T3" fmla="*/ 1626107 h 1626107"/>
            </a:gdLst>
            <a:ahLst/>
            <a:cxnLst/>
            <a:rect l="T0" t="T1" r="T2" b="T3"/>
            <a:pathLst>
              <a:path w="3887723" h="1626107">
                <a:moveTo>
                  <a:pt x="0" y="0"/>
                </a:moveTo>
                <a:lnTo>
                  <a:pt x="0" y="1626107"/>
                </a:lnTo>
                <a:lnTo>
                  <a:pt x="3887723" y="1626107"/>
                </a:lnTo>
                <a:lnTo>
                  <a:pt x="3887723" y="0"/>
                </a:lnTo>
                <a:lnTo>
                  <a:pt x="0" y="0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86" name="object 27"/>
          <p:cNvSpPr>
            <a:spLocks noChangeArrowheads="1"/>
          </p:cNvSpPr>
          <p:nvPr/>
        </p:nvSpPr>
        <p:spPr bwMode="auto">
          <a:xfrm>
            <a:off x="7813675" y="3881438"/>
            <a:ext cx="484188" cy="976312"/>
          </a:xfrm>
          <a:custGeom>
            <a:avLst/>
            <a:gdLst>
              <a:gd name="T0" fmla="*/ 0 w 484631"/>
              <a:gd name="T1" fmla="*/ 0 h 975359"/>
              <a:gd name="T2" fmla="*/ 484631 w 484631"/>
              <a:gd name="T3" fmla="*/ 975359 h 975359"/>
            </a:gdLst>
            <a:ahLst/>
            <a:cxnLst/>
            <a:rect l="T0" t="T1" r="T2" b="T3"/>
            <a:pathLst>
              <a:path w="484631" h="975359">
                <a:moveTo>
                  <a:pt x="484631" y="243839"/>
                </a:moveTo>
                <a:lnTo>
                  <a:pt x="242315" y="0"/>
                </a:lnTo>
                <a:lnTo>
                  <a:pt x="0" y="243839"/>
                </a:lnTo>
                <a:lnTo>
                  <a:pt x="120395" y="243839"/>
                </a:lnTo>
                <a:lnTo>
                  <a:pt x="120395" y="975359"/>
                </a:lnTo>
                <a:lnTo>
                  <a:pt x="364235" y="975359"/>
                </a:lnTo>
                <a:lnTo>
                  <a:pt x="364235" y="243839"/>
                </a:lnTo>
                <a:lnTo>
                  <a:pt x="484631" y="243839"/>
                </a:lnTo>
                <a:close/>
              </a:path>
            </a:pathLst>
          </a:custGeom>
          <a:solidFill>
            <a:srgbClr val="F5E4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87" name="object 28"/>
          <p:cNvSpPr>
            <a:spLocks noChangeArrowheads="1"/>
          </p:cNvSpPr>
          <p:nvPr/>
        </p:nvSpPr>
        <p:spPr bwMode="auto">
          <a:xfrm>
            <a:off x="7813675" y="3881438"/>
            <a:ext cx="484188" cy="976312"/>
          </a:xfrm>
          <a:custGeom>
            <a:avLst/>
            <a:gdLst>
              <a:gd name="T0" fmla="*/ 0 w 484631"/>
              <a:gd name="T1" fmla="*/ 0 h 975359"/>
              <a:gd name="T2" fmla="*/ 484631 w 484631"/>
              <a:gd name="T3" fmla="*/ 975359 h 975359"/>
            </a:gdLst>
            <a:ahLst/>
            <a:cxnLst/>
            <a:rect l="T0" t="T1" r="T2" b="T3"/>
            <a:pathLst>
              <a:path w="484631" h="975359">
                <a:moveTo>
                  <a:pt x="0" y="243839"/>
                </a:moveTo>
                <a:lnTo>
                  <a:pt x="120395" y="243839"/>
                </a:lnTo>
                <a:lnTo>
                  <a:pt x="120395" y="975359"/>
                </a:lnTo>
                <a:lnTo>
                  <a:pt x="364235" y="975359"/>
                </a:lnTo>
                <a:lnTo>
                  <a:pt x="364235" y="243839"/>
                </a:lnTo>
                <a:lnTo>
                  <a:pt x="484631" y="243839"/>
                </a:lnTo>
                <a:lnTo>
                  <a:pt x="242315" y="0"/>
                </a:lnTo>
                <a:lnTo>
                  <a:pt x="0" y="243839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5388" name="object 29"/>
          <p:cNvSpPr txBox="1">
            <a:spLocks noChangeArrowheads="1"/>
          </p:cNvSpPr>
          <p:nvPr/>
        </p:nvSpPr>
        <p:spPr bwMode="auto">
          <a:xfrm>
            <a:off x="1335088" y="1120775"/>
            <a:ext cx="21447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Облъчване</a:t>
            </a:r>
            <a:endParaRPr lang="bg-BG" sz="3400">
              <a:latin typeface="Calibri" pitchFamily="34" charset="0"/>
            </a:endParaRPr>
          </a:p>
        </p:txBody>
      </p:sp>
      <p:sp>
        <p:nvSpPr>
          <p:cNvPr id="15389" name="object 30"/>
          <p:cNvSpPr txBox="1">
            <a:spLocks noChangeArrowheads="1"/>
          </p:cNvSpPr>
          <p:nvPr/>
        </p:nvSpPr>
        <p:spPr bwMode="auto">
          <a:xfrm>
            <a:off x="3462338" y="1120775"/>
            <a:ext cx="508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от</a:t>
            </a:r>
            <a:endParaRPr lang="bg-BG" sz="3400">
              <a:latin typeface="Calibri" pitchFamily="34" charset="0"/>
            </a:endParaRPr>
          </a:p>
        </p:txBody>
      </p:sp>
      <p:sp>
        <p:nvSpPr>
          <p:cNvPr id="15390" name="object 31"/>
          <p:cNvSpPr txBox="1">
            <a:spLocks noChangeArrowheads="1"/>
          </p:cNvSpPr>
          <p:nvPr/>
        </p:nvSpPr>
        <p:spPr bwMode="auto">
          <a:xfrm>
            <a:off x="3951288" y="1120775"/>
            <a:ext cx="12477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радон</a:t>
            </a:r>
            <a:endParaRPr lang="bg-BG" sz="3400">
              <a:latin typeface="Calibri" pitchFamily="34" charset="0"/>
            </a:endParaRPr>
          </a:p>
        </p:txBody>
      </p:sp>
      <p:sp>
        <p:nvSpPr>
          <p:cNvPr id="15391" name="object 34"/>
          <p:cNvSpPr txBox="1">
            <a:spLocks noChangeArrowheads="1"/>
          </p:cNvSpPr>
          <p:nvPr/>
        </p:nvSpPr>
        <p:spPr bwMode="auto">
          <a:xfrm>
            <a:off x="7058025" y="2262188"/>
            <a:ext cx="3444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125"/>
              </a:lnSpc>
            </a:pPr>
            <a:endParaRPr lang="bg-BG" sz="2100">
              <a:latin typeface="Calibri" pitchFamily="34" charset="0"/>
            </a:endParaRPr>
          </a:p>
        </p:txBody>
      </p:sp>
      <p:sp>
        <p:nvSpPr>
          <p:cNvPr id="15392" name="object 35"/>
          <p:cNvSpPr txBox="1">
            <a:spLocks noChangeArrowheads="1"/>
          </p:cNvSpPr>
          <p:nvPr/>
        </p:nvSpPr>
        <p:spPr bwMode="auto">
          <a:xfrm>
            <a:off x="4575175" y="2262188"/>
            <a:ext cx="29813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125"/>
              </a:lnSpc>
            </a:pPr>
            <a:endParaRPr lang="bg-BG" sz="2100">
              <a:cs typeface="Arial" charset="0"/>
            </a:endParaRPr>
          </a:p>
          <a:p>
            <a:pPr>
              <a:lnSpc>
                <a:spcPts val="2125"/>
              </a:lnSpc>
            </a:pPr>
            <a:r>
              <a:rPr lang="bg-BG" sz="2100">
                <a:cs typeface="Arial" charset="0"/>
              </a:rPr>
              <a:t>Основен път на облъчване - вдишване на радона и дъщерните му продукти.</a:t>
            </a:r>
          </a:p>
        </p:txBody>
      </p:sp>
      <p:sp>
        <p:nvSpPr>
          <p:cNvPr id="15393" name="object 36"/>
          <p:cNvSpPr txBox="1">
            <a:spLocks noChangeArrowheads="1"/>
          </p:cNvSpPr>
          <p:nvPr/>
        </p:nvSpPr>
        <p:spPr bwMode="auto">
          <a:xfrm>
            <a:off x="4575175" y="2236788"/>
            <a:ext cx="28797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ts val="2125"/>
              </a:lnSpc>
            </a:pPr>
            <a:endParaRPr lang="bg-BG" sz="2100">
              <a:cs typeface="Arial" charset="0"/>
            </a:endParaRPr>
          </a:p>
        </p:txBody>
      </p:sp>
      <p:sp>
        <p:nvSpPr>
          <p:cNvPr id="15394" name="object 37"/>
          <p:cNvSpPr txBox="1">
            <a:spLocks noChangeArrowheads="1"/>
          </p:cNvSpPr>
          <p:nvPr/>
        </p:nvSpPr>
        <p:spPr bwMode="auto">
          <a:xfrm>
            <a:off x="4508500" y="5070475"/>
            <a:ext cx="368141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125"/>
              </a:lnSpc>
            </a:pPr>
            <a:r>
              <a:rPr lang="bg-BG" sz="2100">
                <a:cs typeface="Arial" charset="0"/>
              </a:rPr>
              <a:t>Вдишваните радиоактивни</a:t>
            </a:r>
          </a:p>
          <a:p>
            <a:r>
              <a:rPr lang="bg-BG" sz="2100">
                <a:cs typeface="Arial" charset="0"/>
              </a:rPr>
              <a:t>частици има вероятност да увредят ДНК на клетките</a:t>
            </a:r>
            <a:r>
              <a:rPr lang="bg-BG" sz="2100">
                <a:latin typeface="Calibri" pitchFamily="34" charset="0"/>
              </a:rPr>
              <a:t>, </a:t>
            </a:r>
            <a:r>
              <a:rPr lang="bg-BG" sz="2100">
                <a:cs typeface="Arial" charset="0"/>
              </a:rPr>
              <a:t>което може да доведе до</a:t>
            </a:r>
          </a:p>
          <a:p>
            <a:r>
              <a:rPr lang="bg-BG" sz="2100">
                <a:cs typeface="Arial" charset="0"/>
              </a:rPr>
              <a:t>развитие на рак на белия дроб</a:t>
            </a:r>
          </a:p>
        </p:txBody>
      </p:sp>
      <p:sp>
        <p:nvSpPr>
          <p:cNvPr id="15395" name="object 38"/>
          <p:cNvSpPr txBox="1">
            <a:spLocks noChangeArrowheads="1"/>
          </p:cNvSpPr>
          <p:nvPr/>
        </p:nvSpPr>
        <p:spPr bwMode="auto">
          <a:xfrm>
            <a:off x="9434513" y="6662738"/>
            <a:ext cx="1635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625"/>
              </a:lnSpc>
            </a:pPr>
            <a:r>
              <a:rPr lang="bg-BG" sz="1600">
                <a:solidFill>
                  <a:srgbClr val="434C25"/>
                </a:solidFill>
                <a:latin typeface="Constantia" pitchFamily="18" charset="0"/>
              </a:rPr>
              <a:t>4</a:t>
            </a:r>
            <a:endParaRPr lang="bg-BG" sz="160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5345113" y="2233613"/>
            <a:ext cx="1677987" cy="484187"/>
          </a:xfrm>
          <a:custGeom>
            <a:avLst/>
            <a:gdLst>
              <a:gd name="T0" fmla="*/ 0 w 1677923"/>
              <a:gd name="T1" fmla="*/ 0 h 483107"/>
              <a:gd name="T2" fmla="*/ 1677923 w 1677923"/>
              <a:gd name="T3" fmla="*/ 483107 h 483107"/>
            </a:gdLst>
            <a:ahLst/>
            <a:cxnLst/>
            <a:rect l="T0" t="T1" r="T2" b="T3"/>
            <a:pathLst>
              <a:path w="1677923" h="483107">
                <a:moveTo>
                  <a:pt x="1604771" y="22859"/>
                </a:moveTo>
                <a:lnTo>
                  <a:pt x="1594998" y="19100"/>
                </a:lnTo>
                <a:lnTo>
                  <a:pt x="0" y="470915"/>
                </a:lnTo>
                <a:lnTo>
                  <a:pt x="3047" y="483107"/>
                </a:lnTo>
                <a:lnTo>
                  <a:pt x="1598475" y="31171"/>
                </a:lnTo>
                <a:lnTo>
                  <a:pt x="1604771" y="22859"/>
                </a:lnTo>
                <a:close/>
              </a:path>
              <a:path w="1677923" h="483107">
                <a:moveTo>
                  <a:pt x="1677923" y="3047"/>
                </a:moveTo>
                <a:lnTo>
                  <a:pt x="1545335" y="0"/>
                </a:lnTo>
                <a:lnTo>
                  <a:pt x="1594998" y="19100"/>
                </a:lnTo>
                <a:lnTo>
                  <a:pt x="1603247" y="16763"/>
                </a:lnTo>
                <a:lnTo>
                  <a:pt x="1606295" y="28955"/>
                </a:lnTo>
                <a:lnTo>
                  <a:pt x="1606295" y="48183"/>
                </a:lnTo>
                <a:lnTo>
                  <a:pt x="1677923" y="3047"/>
                </a:lnTo>
                <a:close/>
              </a:path>
              <a:path w="1677923" h="483107">
                <a:moveTo>
                  <a:pt x="1606295" y="48183"/>
                </a:moveTo>
                <a:lnTo>
                  <a:pt x="1606295" y="28955"/>
                </a:lnTo>
                <a:lnTo>
                  <a:pt x="1598475" y="31171"/>
                </a:lnTo>
                <a:lnTo>
                  <a:pt x="1566671" y="73151"/>
                </a:lnTo>
                <a:lnTo>
                  <a:pt x="1606295" y="48183"/>
                </a:lnTo>
                <a:close/>
              </a:path>
              <a:path w="1677923" h="483107">
                <a:moveTo>
                  <a:pt x="1604771" y="22859"/>
                </a:moveTo>
                <a:lnTo>
                  <a:pt x="1603247" y="16763"/>
                </a:lnTo>
                <a:lnTo>
                  <a:pt x="1594998" y="19100"/>
                </a:lnTo>
                <a:lnTo>
                  <a:pt x="1604771" y="22859"/>
                </a:lnTo>
                <a:close/>
              </a:path>
              <a:path w="1677923" h="483107">
                <a:moveTo>
                  <a:pt x="1606295" y="28955"/>
                </a:moveTo>
                <a:lnTo>
                  <a:pt x="1604771" y="22859"/>
                </a:lnTo>
                <a:lnTo>
                  <a:pt x="1598475" y="31171"/>
                </a:lnTo>
                <a:lnTo>
                  <a:pt x="1606295" y="289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87" name="object 4"/>
          <p:cNvSpPr>
            <a:spLocks noChangeArrowheads="1"/>
          </p:cNvSpPr>
          <p:nvPr/>
        </p:nvSpPr>
        <p:spPr bwMode="auto">
          <a:xfrm>
            <a:off x="5345113" y="2857500"/>
            <a:ext cx="1036637" cy="311150"/>
          </a:xfrm>
          <a:custGeom>
            <a:avLst/>
            <a:gdLst>
              <a:gd name="T0" fmla="*/ 0 w 1037843"/>
              <a:gd name="T1" fmla="*/ 0 h 310895"/>
              <a:gd name="T2" fmla="*/ 1037843 w 1037843"/>
              <a:gd name="T3" fmla="*/ 310895 h 310895"/>
            </a:gdLst>
            <a:ahLst/>
            <a:cxnLst/>
            <a:rect l="T0" t="T1" r="T2" b="T3"/>
            <a:pathLst>
              <a:path w="1037843" h="310895">
                <a:moveTo>
                  <a:pt x="964691" y="289559"/>
                </a:moveTo>
                <a:lnTo>
                  <a:pt x="958550" y="281208"/>
                </a:lnTo>
                <a:lnTo>
                  <a:pt x="3047" y="0"/>
                </a:lnTo>
                <a:lnTo>
                  <a:pt x="0" y="12191"/>
                </a:lnTo>
                <a:lnTo>
                  <a:pt x="954674" y="293156"/>
                </a:lnTo>
                <a:lnTo>
                  <a:pt x="964691" y="289559"/>
                </a:lnTo>
                <a:close/>
              </a:path>
              <a:path w="1037843" h="310895">
                <a:moveTo>
                  <a:pt x="966215" y="310895"/>
                </a:moveTo>
                <a:lnTo>
                  <a:pt x="966215" y="283463"/>
                </a:lnTo>
                <a:lnTo>
                  <a:pt x="963167" y="295655"/>
                </a:lnTo>
                <a:lnTo>
                  <a:pt x="954674" y="293156"/>
                </a:lnTo>
                <a:lnTo>
                  <a:pt x="905255" y="310895"/>
                </a:lnTo>
                <a:lnTo>
                  <a:pt x="966215" y="310895"/>
                </a:lnTo>
                <a:close/>
              </a:path>
              <a:path w="1037843" h="310895">
                <a:moveTo>
                  <a:pt x="1037843" y="310895"/>
                </a:moveTo>
                <a:lnTo>
                  <a:pt x="926591" y="237743"/>
                </a:lnTo>
                <a:lnTo>
                  <a:pt x="958550" y="281208"/>
                </a:lnTo>
                <a:lnTo>
                  <a:pt x="966215" y="283463"/>
                </a:lnTo>
                <a:lnTo>
                  <a:pt x="966215" y="310895"/>
                </a:lnTo>
                <a:lnTo>
                  <a:pt x="1037843" y="310895"/>
                </a:lnTo>
                <a:close/>
              </a:path>
              <a:path w="1037843" h="310895">
                <a:moveTo>
                  <a:pt x="964691" y="289559"/>
                </a:moveTo>
                <a:lnTo>
                  <a:pt x="954674" y="293156"/>
                </a:lnTo>
                <a:lnTo>
                  <a:pt x="963167" y="295655"/>
                </a:lnTo>
                <a:lnTo>
                  <a:pt x="964691" y="289559"/>
                </a:lnTo>
                <a:close/>
              </a:path>
              <a:path w="1037843" h="310895">
                <a:moveTo>
                  <a:pt x="966215" y="283463"/>
                </a:moveTo>
                <a:lnTo>
                  <a:pt x="958550" y="281208"/>
                </a:lnTo>
                <a:lnTo>
                  <a:pt x="964691" y="289559"/>
                </a:lnTo>
                <a:lnTo>
                  <a:pt x="966215" y="2834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88" name="object 5"/>
          <p:cNvSpPr>
            <a:spLocks noChangeArrowheads="1"/>
          </p:cNvSpPr>
          <p:nvPr/>
        </p:nvSpPr>
        <p:spPr bwMode="auto">
          <a:xfrm>
            <a:off x="4721225" y="3055938"/>
            <a:ext cx="747713" cy="207962"/>
          </a:xfrm>
          <a:custGeom>
            <a:avLst/>
            <a:gdLst>
              <a:gd name="T0" fmla="*/ 0 w 748283"/>
              <a:gd name="T1" fmla="*/ 0 h 208787"/>
              <a:gd name="T2" fmla="*/ 748283 w 748283"/>
              <a:gd name="T3" fmla="*/ 208787 h 208787"/>
            </a:gdLst>
            <a:ahLst/>
            <a:cxnLst/>
            <a:rect l="T0" t="T1" r="T2" b="T3"/>
            <a:pathLst>
              <a:path w="748283" h="208787">
                <a:moveTo>
                  <a:pt x="675131" y="185927"/>
                </a:moveTo>
                <a:lnTo>
                  <a:pt x="668643" y="177692"/>
                </a:lnTo>
                <a:lnTo>
                  <a:pt x="3047" y="0"/>
                </a:lnTo>
                <a:lnTo>
                  <a:pt x="0" y="12191"/>
                </a:lnTo>
                <a:lnTo>
                  <a:pt x="665151" y="189766"/>
                </a:lnTo>
                <a:lnTo>
                  <a:pt x="675131" y="185927"/>
                </a:lnTo>
                <a:close/>
              </a:path>
              <a:path w="748283" h="208787">
                <a:moveTo>
                  <a:pt x="676655" y="206685"/>
                </a:moveTo>
                <a:lnTo>
                  <a:pt x="676655" y="179831"/>
                </a:lnTo>
                <a:lnTo>
                  <a:pt x="673607" y="192023"/>
                </a:lnTo>
                <a:lnTo>
                  <a:pt x="665151" y="189766"/>
                </a:lnTo>
                <a:lnTo>
                  <a:pt x="615695" y="208787"/>
                </a:lnTo>
                <a:lnTo>
                  <a:pt x="676655" y="206685"/>
                </a:lnTo>
                <a:close/>
              </a:path>
              <a:path w="748283" h="208787">
                <a:moveTo>
                  <a:pt x="748283" y="204215"/>
                </a:moveTo>
                <a:lnTo>
                  <a:pt x="635507" y="135635"/>
                </a:lnTo>
                <a:lnTo>
                  <a:pt x="668643" y="177692"/>
                </a:lnTo>
                <a:lnTo>
                  <a:pt x="676655" y="179831"/>
                </a:lnTo>
                <a:lnTo>
                  <a:pt x="676655" y="206685"/>
                </a:lnTo>
                <a:lnTo>
                  <a:pt x="748283" y="204215"/>
                </a:lnTo>
                <a:close/>
              </a:path>
              <a:path w="748283" h="208787">
                <a:moveTo>
                  <a:pt x="675131" y="185927"/>
                </a:moveTo>
                <a:lnTo>
                  <a:pt x="665151" y="189766"/>
                </a:lnTo>
                <a:lnTo>
                  <a:pt x="673607" y="192023"/>
                </a:lnTo>
                <a:lnTo>
                  <a:pt x="675131" y="185927"/>
                </a:lnTo>
                <a:close/>
              </a:path>
              <a:path w="748283" h="208787">
                <a:moveTo>
                  <a:pt x="676655" y="179831"/>
                </a:moveTo>
                <a:lnTo>
                  <a:pt x="668643" y="177692"/>
                </a:lnTo>
                <a:lnTo>
                  <a:pt x="675131" y="185927"/>
                </a:lnTo>
                <a:lnTo>
                  <a:pt x="676655" y="1798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89" name="object 6"/>
          <p:cNvSpPr>
            <a:spLocks noChangeArrowheads="1"/>
          </p:cNvSpPr>
          <p:nvPr/>
        </p:nvSpPr>
        <p:spPr bwMode="auto">
          <a:xfrm>
            <a:off x="4351338" y="3087688"/>
            <a:ext cx="682625" cy="531812"/>
          </a:xfrm>
          <a:custGeom>
            <a:avLst/>
            <a:gdLst>
              <a:gd name="T0" fmla="*/ 0 w 682751"/>
              <a:gd name="T1" fmla="*/ 0 h 531875"/>
              <a:gd name="T2" fmla="*/ 682751 w 682751"/>
              <a:gd name="T3" fmla="*/ 531875 h 531875"/>
            </a:gdLst>
            <a:ahLst/>
            <a:cxnLst/>
            <a:rect l="T0" t="T1" r="T2" b="T3"/>
            <a:pathLst>
              <a:path w="682751" h="531875">
                <a:moveTo>
                  <a:pt x="621791" y="484631"/>
                </a:moveTo>
                <a:lnTo>
                  <a:pt x="618948" y="474292"/>
                </a:lnTo>
                <a:lnTo>
                  <a:pt x="9143" y="0"/>
                </a:lnTo>
                <a:lnTo>
                  <a:pt x="0" y="9143"/>
                </a:lnTo>
                <a:lnTo>
                  <a:pt x="612560" y="484406"/>
                </a:lnTo>
                <a:lnTo>
                  <a:pt x="621791" y="484631"/>
                </a:lnTo>
                <a:close/>
              </a:path>
              <a:path w="682751" h="531875">
                <a:moveTo>
                  <a:pt x="626363" y="509599"/>
                </a:moveTo>
                <a:lnTo>
                  <a:pt x="626363" y="480059"/>
                </a:lnTo>
                <a:lnTo>
                  <a:pt x="618743" y="489203"/>
                </a:lnTo>
                <a:lnTo>
                  <a:pt x="612560" y="484406"/>
                </a:lnTo>
                <a:lnTo>
                  <a:pt x="559307" y="483107"/>
                </a:lnTo>
                <a:lnTo>
                  <a:pt x="626363" y="509599"/>
                </a:lnTo>
                <a:close/>
              </a:path>
              <a:path w="682751" h="531875">
                <a:moveTo>
                  <a:pt x="682751" y="531875"/>
                </a:moveTo>
                <a:lnTo>
                  <a:pt x="605027" y="423671"/>
                </a:lnTo>
                <a:lnTo>
                  <a:pt x="618948" y="474292"/>
                </a:lnTo>
                <a:lnTo>
                  <a:pt x="626363" y="480059"/>
                </a:lnTo>
                <a:lnTo>
                  <a:pt x="626363" y="509599"/>
                </a:lnTo>
                <a:lnTo>
                  <a:pt x="682751" y="531875"/>
                </a:lnTo>
                <a:close/>
              </a:path>
              <a:path w="682751" h="531875">
                <a:moveTo>
                  <a:pt x="621791" y="485546"/>
                </a:moveTo>
                <a:lnTo>
                  <a:pt x="621791" y="484631"/>
                </a:lnTo>
                <a:lnTo>
                  <a:pt x="612560" y="484406"/>
                </a:lnTo>
                <a:lnTo>
                  <a:pt x="618743" y="489203"/>
                </a:lnTo>
                <a:lnTo>
                  <a:pt x="621791" y="485546"/>
                </a:lnTo>
                <a:close/>
              </a:path>
              <a:path w="682751" h="531875">
                <a:moveTo>
                  <a:pt x="626363" y="480059"/>
                </a:moveTo>
                <a:lnTo>
                  <a:pt x="618948" y="474292"/>
                </a:lnTo>
                <a:lnTo>
                  <a:pt x="621791" y="484631"/>
                </a:lnTo>
                <a:lnTo>
                  <a:pt x="621791" y="485546"/>
                </a:lnTo>
                <a:lnTo>
                  <a:pt x="626363" y="4800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90" name="object 7"/>
          <p:cNvSpPr>
            <a:spLocks noChangeArrowheads="1"/>
          </p:cNvSpPr>
          <p:nvPr/>
        </p:nvSpPr>
        <p:spPr bwMode="auto">
          <a:xfrm>
            <a:off x="2084388" y="1795463"/>
            <a:ext cx="7758112" cy="4500562"/>
          </a:xfrm>
          <a:custGeom>
            <a:avLst/>
            <a:gdLst>
              <a:gd name="T0" fmla="*/ 0 w 6112763"/>
              <a:gd name="T1" fmla="*/ 0 h 4190999"/>
              <a:gd name="T2" fmla="*/ 6112763 w 6112763"/>
              <a:gd name="T3" fmla="*/ 4190999 h 4190999"/>
            </a:gdLst>
            <a:ahLst/>
            <a:cxnLst/>
            <a:rect l="T0" t="T1" r="T2" b="T3"/>
            <a:pathLst>
              <a:path w="6112763" h="4190999">
                <a:moveTo>
                  <a:pt x="0" y="0"/>
                </a:moveTo>
                <a:lnTo>
                  <a:pt x="0" y="4190999"/>
                </a:lnTo>
                <a:lnTo>
                  <a:pt x="6112763" y="4190999"/>
                </a:lnTo>
                <a:lnTo>
                  <a:pt x="6112763" y="0"/>
                </a:lnTo>
                <a:lnTo>
                  <a:pt x="0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91" name="object 8"/>
          <p:cNvSpPr>
            <a:spLocks noChangeArrowheads="1"/>
          </p:cNvSpPr>
          <p:nvPr/>
        </p:nvSpPr>
        <p:spPr bwMode="auto">
          <a:xfrm>
            <a:off x="5073650" y="3686175"/>
            <a:ext cx="57150" cy="57150"/>
          </a:xfrm>
          <a:custGeom>
            <a:avLst/>
            <a:gdLst>
              <a:gd name="T0" fmla="*/ 0 w 56699"/>
              <a:gd name="T1" fmla="*/ 0 h 57282"/>
              <a:gd name="T2" fmla="*/ 56699 w 56699"/>
              <a:gd name="T3" fmla="*/ 57282 h 57282"/>
            </a:gdLst>
            <a:ahLst/>
            <a:cxnLst/>
            <a:rect l="T0" t="T1" r="T2" b="T3"/>
            <a:pathLst>
              <a:path w="56699" h="57282">
                <a:moveTo>
                  <a:pt x="56699" y="36492"/>
                </a:moveTo>
                <a:lnTo>
                  <a:pt x="54835" y="19519"/>
                </a:lnTo>
                <a:lnTo>
                  <a:pt x="48244" y="7808"/>
                </a:lnTo>
                <a:lnTo>
                  <a:pt x="37933" y="1367"/>
                </a:lnTo>
                <a:lnTo>
                  <a:pt x="28781" y="0"/>
                </a:lnTo>
                <a:lnTo>
                  <a:pt x="14730" y="3290"/>
                </a:lnTo>
                <a:lnTo>
                  <a:pt x="4682" y="12253"/>
                </a:lnTo>
                <a:lnTo>
                  <a:pt x="0" y="25524"/>
                </a:lnTo>
                <a:lnTo>
                  <a:pt x="2807" y="40374"/>
                </a:lnTo>
                <a:lnTo>
                  <a:pt x="10763" y="51394"/>
                </a:lnTo>
                <a:lnTo>
                  <a:pt x="22707" y="57282"/>
                </a:lnTo>
                <a:lnTo>
                  <a:pt x="39201" y="54776"/>
                </a:lnTo>
                <a:lnTo>
                  <a:pt x="50597" y="47301"/>
                </a:lnTo>
                <a:lnTo>
                  <a:pt x="56699" y="36492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92" name="object 9"/>
          <p:cNvSpPr>
            <a:spLocks noChangeArrowheads="1"/>
          </p:cNvSpPr>
          <p:nvPr/>
        </p:nvSpPr>
        <p:spPr bwMode="auto">
          <a:xfrm>
            <a:off x="5073650" y="3686175"/>
            <a:ext cx="57150" cy="57150"/>
          </a:xfrm>
          <a:custGeom>
            <a:avLst/>
            <a:gdLst>
              <a:gd name="T0" fmla="*/ 0 w 56699"/>
              <a:gd name="T1" fmla="*/ 0 h 57282"/>
              <a:gd name="T2" fmla="*/ 56699 w 56699"/>
              <a:gd name="T3" fmla="*/ 57282 h 57282"/>
            </a:gdLst>
            <a:ahLst/>
            <a:cxnLst/>
            <a:rect l="T0" t="T1" r="T2" b="T3"/>
            <a:pathLst>
              <a:path w="56699" h="57282">
                <a:moveTo>
                  <a:pt x="28781" y="0"/>
                </a:moveTo>
                <a:lnTo>
                  <a:pt x="14730" y="3290"/>
                </a:lnTo>
                <a:lnTo>
                  <a:pt x="4682" y="12253"/>
                </a:lnTo>
                <a:lnTo>
                  <a:pt x="0" y="25524"/>
                </a:lnTo>
                <a:lnTo>
                  <a:pt x="2807" y="40374"/>
                </a:lnTo>
                <a:lnTo>
                  <a:pt x="10763" y="51394"/>
                </a:lnTo>
                <a:lnTo>
                  <a:pt x="22707" y="57282"/>
                </a:lnTo>
                <a:lnTo>
                  <a:pt x="39201" y="54776"/>
                </a:lnTo>
                <a:lnTo>
                  <a:pt x="50597" y="47301"/>
                </a:lnTo>
                <a:lnTo>
                  <a:pt x="56699" y="36492"/>
                </a:lnTo>
                <a:lnTo>
                  <a:pt x="54835" y="19519"/>
                </a:lnTo>
                <a:lnTo>
                  <a:pt x="48244" y="7808"/>
                </a:lnTo>
                <a:lnTo>
                  <a:pt x="37933" y="1367"/>
                </a:lnTo>
                <a:lnTo>
                  <a:pt x="28781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93" name="object 10"/>
          <p:cNvSpPr>
            <a:spLocks noChangeArrowheads="1"/>
          </p:cNvSpPr>
          <p:nvPr/>
        </p:nvSpPr>
        <p:spPr bwMode="auto">
          <a:xfrm>
            <a:off x="5302250" y="3670300"/>
            <a:ext cx="55563" cy="58738"/>
          </a:xfrm>
          <a:custGeom>
            <a:avLst/>
            <a:gdLst>
              <a:gd name="T0" fmla="*/ 0 w 56281"/>
              <a:gd name="T1" fmla="*/ 0 h 58607"/>
              <a:gd name="T2" fmla="*/ 56281 w 56281"/>
              <a:gd name="T3" fmla="*/ 58607 h 58607"/>
            </a:gdLst>
            <a:ahLst/>
            <a:cxnLst/>
            <a:rect l="T0" t="T1" r="T2" b="T3"/>
            <a:pathLst>
              <a:path w="56281" h="58607">
                <a:moveTo>
                  <a:pt x="56281" y="38551"/>
                </a:moveTo>
                <a:lnTo>
                  <a:pt x="54829" y="21557"/>
                </a:lnTo>
                <a:lnTo>
                  <a:pt x="48841" y="9296"/>
                </a:lnTo>
                <a:lnTo>
                  <a:pt x="39260" y="2036"/>
                </a:lnTo>
                <a:lnTo>
                  <a:pt x="28781" y="0"/>
                </a:lnTo>
                <a:lnTo>
                  <a:pt x="14730" y="3594"/>
                </a:lnTo>
                <a:lnTo>
                  <a:pt x="4682" y="12921"/>
                </a:lnTo>
                <a:lnTo>
                  <a:pt x="0" y="25800"/>
                </a:lnTo>
                <a:lnTo>
                  <a:pt x="2691" y="41165"/>
                </a:lnTo>
                <a:lnTo>
                  <a:pt x="10340" y="52450"/>
                </a:lnTo>
                <a:lnTo>
                  <a:pt x="21858" y="58607"/>
                </a:lnTo>
                <a:lnTo>
                  <a:pt x="38344" y="56384"/>
                </a:lnTo>
                <a:lnTo>
                  <a:pt x="49845" y="49263"/>
                </a:lnTo>
                <a:lnTo>
                  <a:pt x="56281" y="38551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94" name="object 11"/>
          <p:cNvSpPr>
            <a:spLocks noChangeArrowheads="1"/>
          </p:cNvSpPr>
          <p:nvPr/>
        </p:nvSpPr>
        <p:spPr bwMode="auto">
          <a:xfrm>
            <a:off x="5302250" y="3670300"/>
            <a:ext cx="55563" cy="58738"/>
          </a:xfrm>
          <a:custGeom>
            <a:avLst/>
            <a:gdLst>
              <a:gd name="T0" fmla="*/ 0 w 56281"/>
              <a:gd name="T1" fmla="*/ 0 h 58607"/>
              <a:gd name="T2" fmla="*/ 56281 w 56281"/>
              <a:gd name="T3" fmla="*/ 58607 h 58607"/>
            </a:gdLst>
            <a:ahLst/>
            <a:cxnLst/>
            <a:rect l="T0" t="T1" r="T2" b="T3"/>
            <a:pathLst>
              <a:path w="56281" h="58607">
                <a:moveTo>
                  <a:pt x="28781" y="0"/>
                </a:moveTo>
                <a:lnTo>
                  <a:pt x="14730" y="3594"/>
                </a:lnTo>
                <a:lnTo>
                  <a:pt x="4682" y="12921"/>
                </a:lnTo>
                <a:lnTo>
                  <a:pt x="0" y="25800"/>
                </a:lnTo>
                <a:lnTo>
                  <a:pt x="2691" y="41165"/>
                </a:lnTo>
                <a:lnTo>
                  <a:pt x="10340" y="52450"/>
                </a:lnTo>
                <a:lnTo>
                  <a:pt x="21858" y="58607"/>
                </a:lnTo>
                <a:lnTo>
                  <a:pt x="38344" y="56384"/>
                </a:lnTo>
                <a:lnTo>
                  <a:pt x="49845" y="49263"/>
                </a:lnTo>
                <a:lnTo>
                  <a:pt x="56281" y="38551"/>
                </a:lnTo>
                <a:lnTo>
                  <a:pt x="54829" y="21557"/>
                </a:lnTo>
                <a:lnTo>
                  <a:pt x="48841" y="9296"/>
                </a:lnTo>
                <a:lnTo>
                  <a:pt x="39260" y="2036"/>
                </a:lnTo>
                <a:lnTo>
                  <a:pt x="28781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95" name="object 12"/>
          <p:cNvSpPr>
            <a:spLocks noChangeArrowheads="1"/>
          </p:cNvSpPr>
          <p:nvPr/>
        </p:nvSpPr>
        <p:spPr bwMode="auto">
          <a:xfrm>
            <a:off x="5240338" y="3548063"/>
            <a:ext cx="58737" cy="57150"/>
          </a:xfrm>
          <a:custGeom>
            <a:avLst/>
            <a:gdLst>
              <a:gd name="T0" fmla="*/ 0 w 57930"/>
              <a:gd name="T1" fmla="*/ 0 h 57379"/>
              <a:gd name="T2" fmla="*/ 57930 w 57930"/>
              <a:gd name="T3" fmla="*/ 57379 h 57379"/>
            </a:gdLst>
            <a:ahLst/>
            <a:cxnLst/>
            <a:rect l="T0" t="T1" r="T2" b="T3"/>
            <a:pathLst>
              <a:path w="57930" h="57379">
                <a:moveTo>
                  <a:pt x="57930" y="37540"/>
                </a:moveTo>
                <a:lnTo>
                  <a:pt x="56146" y="21171"/>
                </a:lnTo>
                <a:lnTo>
                  <a:pt x="49590" y="9217"/>
                </a:lnTo>
                <a:lnTo>
                  <a:pt x="39498" y="2050"/>
                </a:lnTo>
                <a:lnTo>
                  <a:pt x="28760" y="0"/>
                </a:lnTo>
                <a:lnTo>
                  <a:pt x="15384" y="3594"/>
                </a:lnTo>
                <a:lnTo>
                  <a:pt x="5070" y="12921"/>
                </a:lnTo>
                <a:lnTo>
                  <a:pt x="0" y="25800"/>
                </a:lnTo>
                <a:lnTo>
                  <a:pt x="3096" y="41199"/>
                </a:lnTo>
                <a:lnTo>
                  <a:pt x="11483" y="51950"/>
                </a:lnTo>
                <a:lnTo>
                  <a:pt x="23295" y="57379"/>
                </a:lnTo>
                <a:lnTo>
                  <a:pt x="39499" y="55133"/>
                </a:lnTo>
                <a:lnTo>
                  <a:pt x="51257" y="48188"/>
                </a:lnTo>
                <a:lnTo>
                  <a:pt x="57930" y="37540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96" name="object 13"/>
          <p:cNvSpPr>
            <a:spLocks noChangeArrowheads="1"/>
          </p:cNvSpPr>
          <p:nvPr/>
        </p:nvSpPr>
        <p:spPr bwMode="auto">
          <a:xfrm>
            <a:off x="5240338" y="3548063"/>
            <a:ext cx="58737" cy="57150"/>
          </a:xfrm>
          <a:custGeom>
            <a:avLst/>
            <a:gdLst>
              <a:gd name="T0" fmla="*/ 0 w 57930"/>
              <a:gd name="T1" fmla="*/ 0 h 57379"/>
              <a:gd name="T2" fmla="*/ 57930 w 57930"/>
              <a:gd name="T3" fmla="*/ 57379 h 57379"/>
            </a:gdLst>
            <a:ahLst/>
            <a:cxnLst/>
            <a:rect l="T0" t="T1" r="T2" b="T3"/>
            <a:pathLst>
              <a:path w="57930" h="57379">
                <a:moveTo>
                  <a:pt x="28760" y="0"/>
                </a:moveTo>
                <a:lnTo>
                  <a:pt x="15384" y="3594"/>
                </a:lnTo>
                <a:lnTo>
                  <a:pt x="5070" y="12921"/>
                </a:lnTo>
                <a:lnTo>
                  <a:pt x="0" y="25800"/>
                </a:lnTo>
                <a:lnTo>
                  <a:pt x="3096" y="41199"/>
                </a:lnTo>
                <a:lnTo>
                  <a:pt x="11483" y="51950"/>
                </a:lnTo>
                <a:lnTo>
                  <a:pt x="23295" y="57379"/>
                </a:lnTo>
                <a:lnTo>
                  <a:pt x="39499" y="55133"/>
                </a:lnTo>
                <a:lnTo>
                  <a:pt x="51257" y="48188"/>
                </a:lnTo>
                <a:lnTo>
                  <a:pt x="57930" y="37540"/>
                </a:lnTo>
                <a:lnTo>
                  <a:pt x="56146" y="21171"/>
                </a:lnTo>
                <a:lnTo>
                  <a:pt x="49590" y="9217"/>
                </a:lnTo>
                <a:lnTo>
                  <a:pt x="39498" y="2050"/>
                </a:lnTo>
                <a:lnTo>
                  <a:pt x="28760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97" name="object 14"/>
          <p:cNvSpPr>
            <a:spLocks noChangeArrowheads="1"/>
          </p:cNvSpPr>
          <p:nvPr/>
        </p:nvSpPr>
        <p:spPr bwMode="auto">
          <a:xfrm>
            <a:off x="5378450" y="3609975"/>
            <a:ext cx="57150" cy="57150"/>
          </a:xfrm>
          <a:custGeom>
            <a:avLst/>
            <a:gdLst>
              <a:gd name="T0" fmla="*/ 0 w 56699"/>
              <a:gd name="T1" fmla="*/ 0 h 57282"/>
              <a:gd name="T2" fmla="*/ 56699 w 56699"/>
              <a:gd name="T3" fmla="*/ 57282 h 57282"/>
            </a:gdLst>
            <a:ahLst/>
            <a:cxnLst/>
            <a:rect l="T0" t="T1" r="T2" b="T3"/>
            <a:pathLst>
              <a:path w="56699" h="57282">
                <a:moveTo>
                  <a:pt x="56699" y="36492"/>
                </a:moveTo>
                <a:lnTo>
                  <a:pt x="54835" y="19519"/>
                </a:lnTo>
                <a:lnTo>
                  <a:pt x="48244" y="7808"/>
                </a:lnTo>
                <a:lnTo>
                  <a:pt x="37933" y="1367"/>
                </a:lnTo>
                <a:lnTo>
                  <a:pt x="28781" y="0"/>
                </a:lnTo>
                <a:lnTo>
                  <a:pt x="14730" y="3290"/>
                </a:lnTo>
                <a:lnTo>
                  <a:pt x="4682" y="12253"/>
                </a:lnTo>
                <a:lnTo>
                  <a:pt x="0" y="25524"/>
                </a:lnTo>
                <a:lnTo>
                  <a:pt x="2807" y="40374"/>
                </a:lnTo>
                <a:lnTo>
                  <a:pt x="10763" y="51394"/>
                </a:lnTo>
                <a:lnTo>
                  <a:pt x="22707" y="57282"/>
                </a:lnTo>
                <a:lnTo>
                  <a:pt x="39201" y="54776"/>
                </a:lnTo>
                <a:lnTo>
                  <a:pt x="50597" y="47301"/>
                </a:lnTo>
                <a:lnTo>
                  <a:pt x="56699" y="36492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98" name="object 15"/>
          <p:cNvSpPr>
            <a:spLocks noChangeArrowheads="1"/>
          </p:cNvSpPr>
          <p:nvPr/>
        </p:nvSpPr>
        <p:spPr bwMode="auto">
          <a:xfrm>
            <a:off x="5378450" y="3609975"/>
            <a:ext cx="57150" cy="57150"/>
          </a:xfrm>
          <a:custGeom>
            <a:avLst/>
            <a:gdLst>
              <a:gd name="T0" fmla="*/ 0 w 56699"/>
              <a:gd name="T1" fmla="*/ 0 h 57282"/>
              <a:gd name="T2" fmla="*/ 56699 w 56699"/>
              <a:gd name="T3" fmla="*/ 57282 h 57282"/>
            </a:gdLst>
            <a:ahLst/>
            <a:cxnLst/>
            <a:rect l="T0" t="T1" r="T2" b="T3"/>
            <a:pathLst>
              <a:path w="56699" h="57282">
                <a:moveTo>
                  <a:pt x="28781" y="0"/>
                </a:moveTo>
                <a:lnTo>
                  <a:pt x="14730" y="3290"/>
                </a:lnTo>
                <a:lnTo>
                  <a:pt x="4682" y="12253"/>
                </a:lnTo>
                <a:lnTo>
                  <a:pt x="0" y="25524"/>
                </a:lnTo>
                <a:lnTo>
                  <a:pt x="2807" y="40374"/>
                </a:lnTo>
                <a:lnTo>
                  <a:pt x="10763" y="51394"/>
                </a:lnTo>
                <a:lnTo>
                  <a:pt x="22707" y="57282"/>
                </a:lnTo>
                <a:lnTo>
                  <a:pt x="39201" y="54776"/>
                </a:lnTo>
                <a:lnTo>
                  <a:pt x="50597" y="47301"/>
                </a:lnTo>
                <a:lnTo>
                  <a:pt x="56699" y="36492"/>
                </a:lnTo>
                <a:lnTo>
                  <a:pt x="54835" y="19519"/>
                </a:lnTo>
                <a:lnTo>
                  <a:pt x="48244" y="7808"/>
                </a:lnTo>
                <a:lnTo>
                  <a:pt x="37933" y="1367"/>
                </a:lnTo>
                <a:lnTo>
                  <a:pt x="28781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399" name="object 16"/>
          <p:cNvSpPr>
            <a:spLocks noChangeArrowheads="1"/>
          </p:cNvSpPr>
          <p:nvPr/>
        </p:nvSpPr>
        <p:spPr bwMode="auto">
          <a:xfrm>
            <a:off x="5607050" y="3321050"/>
            <a:ext cx="55563" cy="58738"/>
          </a:xfrm>
          <a:custGeom>
            <a:avLst/>
            <a:gdLst>
              <a:gd name="T0" fmla="*/ 0 w 56281"/>
              <a:gd name="T1" fmla="*/ 0 h 58607"/>
              <a:gd name="T2" fmla="*/ 56281 w 56281"/>
              <a:gd name="T3" fmla="*/ 58607 h 58607"/>
            </a:gdLst>
            <a:ahLst/>
            <a:cxnLst/>
            <a:rect l="T0" t="T1" r="T2" b="T3"/>
            <a:pathLst>
              <a:path w="56281" h="58607">
                <a:moveTo>
                  <a:pt x="56281" y="38551"/>
                </a:moveTo>
                <a:lnTo>
                  <a:pt x="54829" y="21557"/>
                </a:lnTo>
                <a:lnTo>
                  <a:pt x="48841" y="9296"/>
                </a:lnTo>
                <a:lnTo>
                  <a:pt x="39260" y="2036"/>
                </a:lnTo>
                <a:lnTo>
                  <a:pt x="28781" y="0"/>
                </a:lnTo>
                <a:lnTo>
                  <a:pt x="14730" y="3594"/>
                </a:lnTo>
                <a:lnTo>
                  <a:pt x="4682" y="12921"/>
                </a:lnTo>
                <a:lnTo>
                  <a:pt x="0" y="25800"/>
                </a:lnTo>
                <a:lnTo>
                  <a:pt x="2691" y="41165"/>
                </a:lnTo>
                <a:lnTo>
                  <a:pt x="10340" y="52450"/>
                </a:lnTo>
                <a:lnTo>
                  <a:pt x="21858" y="58607"/>
                </a:lnTo>
                <a:lnTo>
                  <a:pt x="38344" y="56384"/>
                </a:lnTo>
                <a:lnTo>
                  <a:pt x="49845" y="49263"/>
                </a:lnTo>
                <a:lnTo>
                  <a:pt x="56281" y="38551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00" name="object 17"/>
          <p:cNvSpPr>
            <a:spLocks noChangeArrowheads="1"/>
          </p:cNvSpPr>
          <p:nvPr/>
        </p:nvSpPr>
        <p:spPr bwMode="auto">
          <a:xfrm>
            <a:off x="5607050" y="3321050"/>
            <a:ext cx="55563" cy="58738"/>
          </a:xfrm>
          <a:custGeom>
            <a:avLst/>
            <a:gdLst>
              <a:gd name="T0" fmla="*/ 0 w 56281"/>
              <a:gd name="T1" fmla="*/ 0 h 58607"/>
              <a:gd name="T2" fmla="*/ 56281 w 56281"/>
              <a:gd name="T3" fmla="*/ 58607 h 58607"/>
            </a:gdLst>
            <a:ahLst/>
            <a:cxnLst/>
            <a:rect l="T0" t="T1" r="T2" b="T3"/>
            <a:pathLst>
              <a:path w="56281" h="58607">
                <a:moveTo>
                  <a:pt x="28781" y="0"/>
                </a:moveTo>
                <a:lnTo>
                  <a:pt x="14730" y="3594"/>
                </a:lnTo>
                <a:lnTo>
                  <a:pt x="4682" y="12921"/>
                </a:lnTo>
                <a:lnTo>
                  <a:pt x="0" y="25800"/>
                </a:lnTo>
                <a:lnTo>
                  <a:pt x="2691" y="41165"/>
                </a:lnTo>
                <a:lnTo>
                  <a:pt x="10340" y="52450"/>
                </a:lnTo>
                <a:lnTo>
                  <a:pt x="21858" y="58607"/>
                </a:lnTo>
                <a:lnTo>
                  <a:pt x="38344" y="56384"/>
                </a:lnTo>
                <a:lnTo>
                  <a:pt x="49845" y="49263"/>
                </a:lnTo>
                <a:lnTo>
                  <a:pt x="56281" y="38551"/>
                </a:lnTo>
                <a:lnTo>
                  <a:pt x="54829" y="21557"/>
                </a:lnTo>
                <a:lnTo>
                  <a:pt x="48841" y="9296"/>
                </a:lnTo>
                <a:lnTo>
                  <a:pt x="39260" y="2036"/>
                </a:lnTo>
                <a:lnTo>
                  <a:pt x="28781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01" name="object 18"/>
          <p:cNvSpPr>
            <a:spLocks noChangeArrowheads="1"/>
          </p:cNvSpPr>
          <p:nvPr/>
        </p:nvSpPr>
        <p:spPr bwMode="auto">
          <a:xfrm>
            <a:off x="5697538" y="3427413"/>
            <a:ext cx="58737" cy="57150"/>
          </a:xfrm>
          <a:custGeom>
            <a:avLst/>
            <a:gdLst>
              <a:gd name="T0" fmla="*/ 0 w 57887"/>
              <a:gd name="T1" fmla="*/ 0 h 57343"/>
              <a:gd name="T2" fmla="*/ 57887 w 57887"/>
              <a:gd name="T3" fmla="*/ 57343 h 57343"/>
            </a:gdLst>
            <a:ahLst/>
            <a:cxnLst/>
            <a:rect l="T0" t="T1" r="T2" b="T3"/>
            <a:pathLst>
              <a:path w="57887" h="57343">
                <a:moveTo>
                  <a:pt x="57887" y="37667"/>
                </a:moveTo>
                <a:lnTo>
                  <a:pt x="56140" y="20610"/>
                </a:lnTo>
                <a:lnTo>
                  <a:pt x="49629" y="8727"/>
                </a:lnTo>
                <a:lnTo>
                  <a:pt x="39585" y="1905"/>
                </a:lnTo>
                <a:lnTo>
                  <a:pt x="28760" y="0"/>
                </a:lnTo>
                <a:lnTo>
                  <a:pt x="15384" y="3290"/>
                </a:lnTo>
                <a:lnTo>
                  <a:pt x="5070" y="12253"/>
                </a:lnTo>
                <a:lnTo>
                  <a:pt x="0" y="25524"/>
                </a:lnTo>
                <a:lnTo>
                  <a:pt x="3067" y="41039"/>
                </a:lnTo>
                <a:lnTo>
                  <a:pt x="11385" y="51853"/>
                </a:lnTo>
                <a:lnTo>
                  <a:pt x="23113" y="57343"/>
                </a:lnTo>
                <a:lnTo>
                  <a:pt x="39380" y="55136"/>
                </a:lnTo>
                <a:lnTo>
                  <a:pt x="51174" y="48247"/>
                </a:lnTo>
                <a:lnTo>
                  <a:pt x="57887" y="37667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02" name="object 19"/>
          <p:cNvSpPr>
            <a:spLocks noChangeArrowheads="1"/>
          </p:cNvSpPr>
          <p:nvPr/>
        </p:nvSpPr>
        <p:spPr bwMode="auto">
          <a:xfrm>
            <a:off x="5697538" y="3427413"/>
            <a:ext cx="58737" cy="57150"/>
          </a:xfrm>
          <a:custGeom>
            <a:avLst/>
            <a:gdLst>
              <a:gd name="T0" fmla="*/ 0 w 57887"/>
              <a:gd name="T1" fmla="*/ 0 h 57343"/>
              <a:gd name="T2" fmla="*/ 57887 w 57887"/>
              <a:gd name="T3" fmla="*/ 57343 h 57343"/>
            </a:gdLst>
            <a:ahLst/>
            <a:cxnLst/>
            <a:rect l="T0" t="T1" r="T2" b="T3"/>
            <a:pathLst>
              <a:path w="57887" h="57343">
                <a:moveTo>
                  <a:pt x="28760" y="0"/>
                </a:moveTo>
                <a:lnTo>
                  <a:pt x="15384" y="3290"/>
                </a:lnTo>
                <a:lnTo>
                  <a:pt x="5070" y="12253"/>
                </a:lnTo>
                <a:lnTo>
                  <a:pt x="0" y="25524"/>
                </a:lnTo>
                <a:lnTo>
                  <a:pt x="3067" y="41039"/>
                </a:lnTo>
                <a:lnTo>
                  <a:pt x="11385" y="51853"/>
                </a:lnTo>
                <a:lnTo>
                  <a:pt x="23113" y="57343"/>
                </a:lnTo>
                <a:lnTo>
                  <a:pt x="39380" y="55136"/>
                </a:lnTo>
                <a:lnTo>
                  <a:pt x="51174" y="48247"/>
                </a:lnTo>
                <a:lnTo>
                  <a:pt x="57887" y="37667"/>
                </a:lnTo>
                <a:lnTo>
                  <a:pt x="56140" y="20610"/>
                </a:lnTo>
                <a:lnTo>
                  <a:pt x="49629" y="8727"/>
                </a:lnTo>
                <a:lnTo>
                  <a:pt x="39585" y="1905"/>
                </a:lnTo>
                <a:lnTo>
                  <a:pt x="28760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03" name="object 20"/>
          <p:cNvSpPr>
            <a:spLocks noChangeArrowheads="1"/>
          </p:cNvSpPr>
          <p:nvPr/>
        </p:nvSpPr>
        <p:spPr bwMode="auto">
          <a:xfrm>
            <a:off x="5729288" y="3257550"/>
            <a:ext cx="57150" cy="58738"/>
          </a:xfrm>
          <a:custGeom>
            <a:avLst/>
            <a:gdLst>
              <a:gd name="T0" fmla="*/ 0 w 57506"/>
              <a:gd name="T1" fmla="*/ 0 h 58591"/>
              <a:gd name="T2" fmla="*/ 57506 w 57506"/>
              <a:gd name="T3" fmla="*/ 58591 h 58591"/>
            </a:gdLst>
            <a:ahLst/>
            <a:cxnLst/>
            <a:rect l="T0" t="T1" r="T2" b="T3"/>
            <a:pathLst>
              <a:path w="57506" h="58591">
                <a:moveTo>
                  <a:pt x="57506" y="39244"/>
                </a:moveTo>
                <a:lnTo>
                  <a:pt x="56003" y="22306"/>
                </a:lnTo>
                <a:lnTo>
                  <a:pt x="49893" y="9999"/>
                </a:lnTo>
                <a:lnTo>
                  <a:pt x="40333" y="2504"/>
                </a:lnTo>
                <a:lnTo>
                  <a:pt x="28604" y="0"/>
                </a:lnTo>
                <a:lnTo>
                  <a:pt x="15546" y="3460"/>
                </a:lnTo>
                <a:lnTo>
                  <a:pt x="5339" y="12667"/>
                </a:lnTo>
                <a:lnTo>
                  <a:pt x="0" y="25854"/>
                </a:lnTo>
                <a:lnTo>
                  <a:pt x="2835" y="41162"/>
                </a:lnTo>
                <a:lnTo>
                  <a:pt x="10782" y="52425"/>
                </a:lnTo>
                <a:lnTo>
                  <a:pt x="22100" y="58591"/>
                </a:lnTo>
                <a:lnTo>
                  <a:pt x="38636" y="56395"/>
                </a:lnTo>
                <a:lnTo>
                  <a:pt x="50598" y="49447"/>
                </a:lnTo>
                <a:lnTo>
                  <a:pt x="57506" y="39244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04" name="object 21"/>
          <p:cNvSpPr>
            <a:spLocks noChangeArrowheads="1"/>
          </p:cNvSpPr>
          <p:nvPr/>
        </p:nvSpPr>
        <p:spPr bwMode="auto">
          <a:xfrm>
            <a:off x="5729288" y="3257550"/>
            <a:ext cx="57150" cy="58738"/>
          </a:xfrm>
          <a:custGeom>
            <a:avLst/>
            <a:gdLst>
              <a:gd name="T0" fmla="*/ 0 w 57506"/>
              <a:gd name="T1" fmla="*/ 0 h 58591"/>
              <a:gd name="T2" fmla="*/ 57506 w 57506"/>
              <a:gd name="T3" fmla="*/ 58591 h 58591"/>
            </a:gdLst>
            <a:ahLst/>
            <a:cxnLst/>
            <a:rect l="T0" t="T1" r="T2" b="T3"/>
            <a:pathLst>
              <a:path w="57506" h="58591">
                <a:moveTo>
                  <a:pt x="28604" y="0"/>
                </a:moveTo>
                <a:lnTo>
                  <a:pt x="15546" y="3460"/>
                </a:lnTo>
                <a:lnTo>
                  <a:pt x="5339" y="12667"/>
                </a:lnTo>
                <a:lnTo>
                  <a:pt x="0" y="25854"/>
                </a:lnTo>
                <a:lnTo>
                  <a:pt x="2835" y="41162"/>
                </a:lnTo>
                <a:lnTo>
                  <a:pt x="10782" y="52425"/>
                </a:lnTo>
                <a:lnTo>
                  <a:pt x="22100" y="58591"/>
                </a:lnTo>
                <a:lnTo>
                  <a:pt x="38636" y="56395"/>
                </a:lnTo>
                <a:lnTo>
                  <a:pt x="50598" y="49447"/>
                </a:lnTo>
                <a:lnTo>
                  <a:pt x="57506" y="39244"/>
                </a:lnTo>
                <a:lnTo>
                  <a:pt x="56003" y="22306"/>
                </a:lnTo>
                <a:lnTo>
                  <a:pt x="49893" y="9999"/>
                </a:lnTo>
                <a:lnTo>
                  <a:pt x="40333" y="2504"/>
                </a:lnTo>
                <a:lnTo>
                  <a:pt x="28604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05" name="object 22"/>
          <p:cNvSpPr>
            <a:spLocks noChangeArrowheads="1"/>
          </p:cNvSpPr>
          <p:nvPr/>
        </p:nvSpPr>
        <p:spPr bwMode="auto">
          <a:xfrm>
            <a:off x="6535738" y="2909888"/>
            <a:ext cx="58737" cy="58737"/>
          </a:xfrm>
          <a:custGeom>
            <a:avLst/>
            <a:gdLst>
              <a:gd name="T0" fmla="*/ 0 w 57412"/>
              <a:gd name="T1" fmla="*/ 0 h 58605"/>
              <a:gd name="T2" fmla="*/ 57412 w 57412"/>
              <a:gd name="T3" fmla="*/ 58605 h 58605"/>
            </a:gdLst>
            <a:ahLst/>
            <a:cxnLst/>
            <a:rect l="T0" t="T1" r="T2" b="T3"/>
            <a:pathLst>
              <a:path w="57412" h="58605">
                <a:moveTo>
                  <a:pt x="57412" y="39147"/>
                </a:moveTo>
                <a:lnTo>
                  <a:pt x="56061" y="22289"/>
                </a:lnTo>
                <a:lnTo>
                  <a:pt x="50045" y="10020"/>
                </a:lnTo>
                <a:lnTo>
                  <a:pt x="40539" y="2527"/>
                </a:lnTo>
                <a:lnTo>
                  <a:pt x="28760" y="0"/>
                </a:lnTo>
                <a:lnTo>
                  <a:pt x="15384" y="3594"/>
                </a:lnTo>
                <a:lnTo>
                  <a:pt x="5070" y="12921"/>
                </a:lnTo>
                <a:lnTo>
                  <a:pt x="0" y="25800"/>
                </a:lnTo>
                <a:lnTo>
                  <a:pt x="2942" y="41161"/>
                </a:lnTo>
                <a:lnTo>
                  <a:pt x="10954" y="52445"/>
                </a:lnTo>
                <a:lnTo>
                  <a:pt x="22308" y="58605"/>
                </a:lnTo>
                <a:lnTo>
                  <a:pt x="38540" y="56463"/>
                </a:lnTo>
                <a:lnTo>
                  <a:pt x="50393" y="49563"/>
                </a:lnTo>
                <a:lnTo>
                  <a:pt x="57412" y="39147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06" name="object 23"/>
          <p:cNvSpPr>
            <a:spLocks noChangeArrowheads="1"/>
          </p:cNvSpPr>
          <p:nvPr/>
        </p:nvSpPr>
        <p:spPr bwMode="auto">
          <a:xfrm>
            <a:off x="6535738" y="2909888"/>
            <a:ext cx="58737" cy="58737"/>
          </a:xfrm>
          <a:custGeom>
            <a:avLst/>
            <a:gdLst>
              <a:gd name="T0" fmla="*/ 0 w 57412"/>
              <a:gd name="T1" fmla="*/ 0 h 58605"/>
              <a:gd name="T2" fmla="*/ 57412 w 57412"/>
              <a:gd name="T3" fmla="*/ 58605 h 58605"/>
            </a:gdLst>
            <a:ahLst/>
            <a:cxnLst/>
            <a:rect l="T0" t="T1" r="T2" b="T3"/>
            <a:pathLst>
              <a:path w="57412" h="58605">
                <a:moveTo>
                  <a:pt x="28760" y="0"/>
                </a:moveTo>
                <a:lnTo>
                  <a:pt x="15384" y="3594"/>
                </a:lnTo>
                <a:lnTo>
                  <a:pt x="5070" y="12921"/>
                </a:lnTo>
                <a:lnTo>
                  <a:pt x="0" y="25800"/>
                </a:lnTo>
                <a:lnTo>
                  <a:pt x="2942" y="41161"/>
                </a:lnTo>
                <a:lnTo>
                  <a:pt x="10954" y="52445"/>
                </a:lnTo>
                <a:lnTo>
                  <a:pt x="22308" y="58605"/>
                </a:lnTo>
                <a:lnTo>
                  <a:pt x="38540" y="56463"/>
                </a:lnTo>
                <a:lnTo>
                  <a:pt x="50393" y="49563"/>
                </a:lnTo>
                <a:lnTo>
                  <a:pt x="57412" y="39147"/>
                </a:lnTo>
                <a:lnTo>
                  <a:pt x="56061" y="22289"/>
                </a:lnTo>
                <a:lnTo>
                  <a:pt x="50045" y="10020"/>
                </a:lnTo>
                <a:lnTo>
                  <a:pt x="40539" y="2527"/>
                </a:lnTo>
                <a:lnTo>
                  <a:pt x="28760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07" name="object 24"/>
          <p:cNvSpPr>
            <a:spLocks noChangeArrowheads="1"/>
          </p:cNvSpPr>
          <p:nvPr/>
        </p:nvSpPr>
        <p:spPr bwMode="auto">
          <a:xfrm>
            <a:off x="6521450" y="2724150"/>
            <a:ext cx="55563" cy="58738"/>
          </a:xfrm>
          <a:custGeom>
            <a:avLst/>
            <a:gdLst>
              <a:gd name="T0" fmla="*/ 0 w 56366"/>
              <a:gd name="T1" fmla="*/ 0 h 58596"/>
              <a:gd name="T2" fmla="*/ 56366 w 56366"/>
              <a:gd name="T3" fmla="*/ 58596 h 58596"/>
            </a:gdLst>
            <a:ahLst/>
            <a:cxnLst/>
            <a:rect l="T0" t="T1" r="T2" b="T3"/>
            <a:pathLst>
              <a:path w="56366" h="58596">
                <a:moveTo>
                  <a:pt x="56366" y="38642"/>
                </a:moveTo>
                <a:lnTo>
                  <a:pt x="54775" y="21574"/>
                </a:lnTo>
                <a:lnTo>
                  <a:pt x="48704" y="9279"/>
                </a:lnTo>
                <a:lnTo>
                  <a:pt x="39075" y="2018"/>
                </a:lnTo>
                <a:lnTo>
                  <a:pt x="28640" y="0"/>
                </a:lnTo>
                <a:lnTo>
                  <a:pt x="14910" y="3460"/>
                </a:lnTo>
                <a:lnTo>
                  <a:pt x="4943" y="12667"/>
                </a:lnTo>
                <a:lnTo>
                  <a:pt x="0" y="25854"/>
                </a:lnTo>
                <a:lnTo>
                  <a:pt x="2596" y="41169"/>
                </a:lnTo>
                <a:lnTo>
                  <a:pt x="10188" y="52434"/>
                </a:lnTo>
                <a:lnTo>
                  <a:pt x="21672" y="58596"/>
                </a:lnTo>
                <a:lnTo>
                  <a:pt x="38469" y="56311"/>
                </a:lnTo>
                <a:lnTo>
                  <a:pt x="50060" y="49134"/>
                </a:lnTo>
                <a:lnTo>
                  <a:pt x="56366" y="38642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08" name="object 25"/>
          <p:cNvSpPr>
            <a:spLocks noChangeArrowheads="1"/>
          </p:cNvSpPr>
          <p:nvPr/>
        </p:nvSpPr>
        <p:spPr bwMode="auto">
          <a:xfrm>
            <a:off x="6521450" y="2724150"/>
            <a:ext cx="55563" cy="58738"/>
          </a:xfrm>
          <a:custGeom>
            <a:avLst/>
            <a:gdLst>
              <a:gd name="T0" fmla="*/ 0 w 56366"/>
              <a:gd name="T1" fmla="*/ 0 h 58596"/>
              <a:gd name="T2" fmla="*/ 56366 w 56366"/>
              <a:gd name="T3" fmla="*/ 58596 h 58596"/>
            </a:gdLst>
            <a:ahLst/>
            <a:cxnLst/>
            <a:rect l="T0" t="T1" r="T2" b="T3"/>
            <a:pathLst>
              <a:path w="56366" h="58596">
                <a:moveTo>
                  <a:pt x="28640" y="0"/>
                </a:moveTo>
                <a:lnTo>
                  <a:pt x="14910" y="3460"/>
                </a:lnTo>
                <a:lnTo>
                  <a:pt x="4943" y="12667"/>
                </a:lnTo>
                <a:lnTo>
                  <a:pt x="0" y="25854"/>
                </a:lnTo>
                <a:lnTo>
                  <a:pt x="2596" y="41169"/>
                </a:lnTo>
                <a:lnTo>
                  <a:pt x="10188" y="52434"/>
                </a:lnTo>
                <a:lnTo>
                  <a:pt x="21672" y="58596"/>
                </a:lnTo>
                <a:lnTo>
                  <a:pt x="38469" y="56311"/>
                </a:lnTo>
                <a:lnTo>
                  <a:pt x="50060" y="49134"/>
                </a:lnTo>
                <a:lnTo>
                  <a:pt x="56366" y="38642"/>
                </a:lnTo>
                <a:lnTo>
                  <a:pt x="54775" y="21574"/>
                </a:lnTo>
                <a:lnTo>
                  <a:pt x="48704" y="9279"/>
                </a:lnTo>
                <a:lnTo>
                  <a:pt x="39075" y="2018"/>
                </a:lnTo>
                <a:lnTo>
                  <a:pt x="28640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09" name="object 26"/>
          <p:cNvSpPr>
            <a:spLocks noChangeArrowheads="1"/>
          </p:cNvSpPr>
          <p:nvPr/>
        </p:nvSpPr>
        <p:spPr bwMode="auto">
          <a:xfrm>
            <a:off x="6597650" y="2786063"/>
            <a:ext cx="57150" cy="57150"/>
          </a:xfrm>
          <a:custGeom>
            <a:avLst/>
            <a:gdLst>
              <a:gd name="T0" fmla="*/ 0 w 56746"/>
              <a:gd name="T1" fmla="*/ 0 h 57382"/>
              <a:gd name="T2" fmla="*/ 56746 w 56746"/>
              <a:gd name="T3" fmla="*/ 57382 h 57382"/>
            </a:gdLst>
            <a:ahLst/>
            <a:cxnLst/>
            <a:rect l="T0" t="T1" r="T2" b="T3"/>
            <a:pathLst>
              <a:path w="56746" h="57382">
                <a:moveTo>
                  <a:pt x="56746" y="36853"/>
                </a:moveTo>
                <a:lnTo>
                  <a:pt x="54877" y="20393"/>
                </a:lnTo>
                <a:lnTo>
                  <a:pt x="48339" y="8469"/>
                </a:lnTo>
                <a:lnTo>
                  <a:pt x="38120" y="1574"/>
                </a:lnTo>
                <a:lnTo>
                  <a:pt x="28781" y="0"/>
                </a:lnTo>
                <a:lnTo>
                  <a:pt x="14730" y="3594"/>
                </a:lnTo>
                <a:lnTo>
                  <a:pt x="4682" y="12921"/>
                </a:lnTo>
                <a:lnTo>
                  <a:pt x="0" y="25800"/>
                </a:lnTo>
                <a:lnTo>
                  <a:pt x="2833" y="41203"/>
                </a:lnTo>
                <a:lnTo>
                  <a:pt x="10859" y="51955"/>
                </a:lnTo>
                <a:lnTo>
                  <a:pt x="22899" y="57382"/>
                </a:lnTo>
                <a:lnTo>
                  <a:pt x="39338" y="55045"/>
                </a:lnTo>
                <a:lnTo>
                  <a:pt x="50695" y="47850"/>
                </a:lnTo>
                <a:lnTo>
                  <a:pt x="56746" y="36853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10" name="object 27"/>
          <p:cNvSpPr>
            <a:spLocks noChangeArrowheads="1"/>
          </p:cNvSpPr>
          <p:nvPr/>
        </p:nvSpPr>
        <p:spPr bwMode="auto">
          <a:xfrm>
            <a:off x="6597650" y="2786063"/>
            <a:ext cx="57150" cy="57150"/>
          </a:xfrm>
          <a:custGeom>
            <a:avLst/>
            <a:gdLst>
              <a:gd name="T0" fmla="*/ 0 w 56746"/>
              <a:gd name="T1" fmla="*/ 0 h 57382"/>
              <a:gd name="T2" fmla="*/ 56746 w 56746"/>
              <a:gd name="T3" fmla="*/ 57382 h 57382"/>
            </a:gdLst>
            <a:ahLst/>
            <a:cxnLst/>
            <a:rect l="T0" t="T1" r="T2" b="T3"/>
            <a:pathLst>
              <a:path w="56746" h="57382">
                <a:moveTo>
                  <a:pt x="28781" y="0"/>
                </a:moveTo>
                <a:lnTo>
                  <a:pt x="14730" y="3594"/>
                </a:lnTo>
                <a:lnTo>
                  <a:pt x="4682" y="12921"/>
                </a:lnTo>
                <a:lnTo>
                  <a:pt x="0" y="25800"/>
                </a:lnTo>
                <a:lnTo>
                  <a:pt x="2833" y="41203"/>
                </a:lnTo>
                <a:lnTo>
                  <a:pt x="10859" y="51955"/>
                </a:lnTo>
                <a:lnTo>
                  <a:pt x="22899" y="57382"/>
                </a:lnTo>
                <a:lnTo>
                  <a:pt x="39338" y="55045"/>
                </a:lnTo>
                <a:lnTo>
                  <a:pt x="50695" y="47850"/>
                </a:lnTo>
                <a:lnTo>
                  <a:pt x="56746" y="36853"/>
                </a:lnTo>
                <a:lnTo>
                  <a:pt x="54877" y="20393"/>
                </a:lnTo>
                <a:lnTo>
                  <a:pt x="48339" y="8469"/>
                </a:lnTo>
                <a:lnTo>
                  <a:pt x="38120" y="1574"/>
                </a:lnTo>
                <a:lnTo>
                  <a:pt x="28781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11" name="object 28"/>
          <p:cNvSpPr>
            <a:spLocks noChangeArrowheads="1"/>
          </p:cNvSpPr>
          <p:nvPr/>
        </p:nvSpPr>
        <p:spPr bwMode="auto">
          <a:xfrm>
            <a:off x="6704013" y="2709863"/>
            <a:ext cx="57150" cy="57150"/>
          </a:xfrm>
          <a:custGeom>
            <a:avLst/>
            <a:gdLst>
              <a:gd name="T0" fmla="*/ 0 w 56746"/>
              <a:gd name="T1" fmla="*/ 0 h 57382"/>
              <a:gd name="T2" fmla="*/ 56746 w 56746"/>
              <a:gd name="T3" fmla="*/ 57382 h 57382"/>
            </a:gdLst>
            <a:ahLst/>
            <a:cxnLst/>
            <a:rect l="T0" t="T1" r="T2" b="T3"/>
            <a:pathLst>
              <a:path w="56746" h="57382">
                <a:moveTo>
                  <a:pt x="56746" y="36853"/>
                </a:moveTo>
                <a:lnTo>
                  <a:pt x="54877" y="20393"/>
                </a:lnTo>
                <a:lnTo>
                  <a:pt x="48339" y="8469"/>
                </a:lnTo>
                <a:lnTo>
                  <a:pt x="38120" y="1574"/>
                </a:lnTo>
                <a:lnTo>
                  <a:pt x="28781" y="0"/>
                </a:lnTo>
                <a:lnTo>
                  <a:pt x="14730" y="3594"/>
                </a:lnTo>
                <a:lnTo>
                  <a:pt x="4682" y="12921"/>
                </a:lnTo>
                <a:lnTo>
                  <a:pt x="0" y="25800"/>
                </a:lnTo>
                <a:lnTo>
                  <a:pt x="2833" y="41203"/>
                </a:lnTo>
                <a:lnTo>
                  <a:pt x="10859" y="51955"/>
                </a:lnTo>
                <a:lnTo>
                  <a:pt x="22899" y="57382"/>
                </a:lnTo>
                <a:lnTo>
                  <a:pt x="39338" y="55045"/>
                </a:lnTo>
                <a:lnTo>
                  <a:pt x="50695" y="47850"/>
                </a:lnTo>
                <a:lnTo>
                  <a:pt x="56746" y="36853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12" name="object 29"/>
          <p:cNvSpPr>
            <a:spLocks noChangeArrowheads="1"/>
          </p:cNvSpPr>
          <p:nvPr/>
        </p:nvSpPr>
        <p:spPr bwMode="auto">
          <a:xfrm>
            <a:off x="6704013" y="2709863"/>
            <a:ext cx="57150" cy="57150"/>
          </a:xfrm>
          <a:custGeom>
            <a:avLst/>
            <a:gdLst>
              <a:gd name="T0" fmla="*/ 0 w 56746"/>
              <a:gd name="T1" fmla="*/ 0 h 57382"/>
              <a:gd name="T2" fmla="*/ 56746 w 56746"/>
              <a:gd name="T3" fmla="*/ 57382 h 57382"/>
            </a:gdLst>
            <a:ahLst/>
            <a:cxnLst/>
            <a:rect l="T0" t="T1" r="T2" b="T3"/>
            <a:pathLst>
              <a:path w="56746" h="57382">
                <a:moveTo>
                  <a:pt x="28781" y="0"/>
                </a:moveTo>
                <a:lnTo>
                  <a:pt x="14730" y="3594"/>
                </a:lnTo>
                <a:lnTo>
                  <a:pt x="4682" y="12921"/>
                </a:lnTo>
                <a:lnTo>
                  <a:pt x="0" y="25800"/>
                </a:lnTo>
                <a:lnTo>
                  <a:pt x="2833" y="41203"/>
                </a:lnTo>
                <a:lnTo>
                  <a:pt x="10859" y="51955"/>
                </a:lnTo>
                <a:lnTo>
                  <a:pt x="22899" y="57382"/>
                </a:lnTo>
                <a:lnTo>
                  <a:pt x="39338" y="55045"/>
                </a:lnTo>
                <a:lnTo>
                  <a:pt x="50695" y="47850"/>
                </a:lnTo>
                <a:lnTo>
                  <a:pt x="56746" y="36853"/>
                </a:lnTo>
                <a:lnTo>
                  <a:pt x="54877" y="20393"/>
                </a:lnTo>
                <a:lnTo>
                  <a:pt x="48339" y="8469"/>
                </a:lnTo>
                <a:lnTo>
                  <a:pt x="38120" y="1574"/>
                </a:lnTo>
                <a:lnTo>
                  <a:pt x="28781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13" name="object 30"/>
          <p:cNvSpPr>
            <a:spLocks noChangeArrowheads="1"/>
          </p:cNvSpPr>
          <p:nvPr/>
        </p:nvSpPr>
        <p:spPr bwMode="auto">
          <a:xfrm>
            <a:off x="7297738" y="2360613"/>
            <a:ext cx="58737" cy="57150"/>
          </a:xfrm>
          <a:custGeom>
            <a:avLst/>
            <a:gdLst>
              <a:gd name="T0" fmla="*/ 0 w 57887"/>
              <a:gd name="T1" fmla="*/ 0 h 57343"/>
              <a:gd name="T2" fmla="*/ 57887 w 57887"/>
              <a:gd name="T3" fmla="*/ 57343 h 57343"/>
            </a:gdLst>
            <a:ahLst/>
            <a:cxnLst/>
            <a:rect l="T0" t="T1" r="T2" b="T3"/>
            <a:pathLst>
              <a:path w="57887" h="57343">
                <a:moveTo>
                  <a:pt x="57887" y="37667"/>
                </a:moveTo>
                <a:lnTo>
                  <a:pt x="56140" y="20610"/>
                </a:lnTo>
                <a:lnTo>
                  <a:pt x="49629" y="8727"/>
                </a:lnTo>
                <a:lnTo>
                  <a:pt x="39585" y="1905"/>
                </a:lnTo>
                <a:lnTo>
                  <a:pt x="28760" y="0"/>
                </a:lnTo>
                <a:lnTo>
                  <a:pt x="15384" y="3290"/>
                </a:lnTo>
                <a:lnTo>
                  <a:pt x="5070" y="12253"/>
                </a:lnTo>
                <a:lnTo>
                  <a:pt x="0" y="25524"/>
                </a:lnTo>
                <a:lnTo>
                  <a:pt x="3067" y="41039"/>
                </a:lnTo>
                <a:lnTo>
                  <a:pt x="11385" y="51853"/>
                </a:lnTo>
                <a:lnTo>
                  <a:pt x="23113" y="57343"/>
                </a:lnTo>
                <a:lnTo>
                  <a:pt x="39380" y="55136"/>
                </a:lnTo>
                <a:lnTo>
                  <a:pt x="51174" y="48247"/>
                </a:lnTo>
                <a:lnTo>
                  <a:pt x="57887" y="37667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14" name="object 31"/>
          <p:cNvSpPr>
            <a:spLocks noChangeArrowheads="1"/>
          </p:cNvSpPr>
          <p:nvPr/>
        </p:nvSpPr>
        <p:spPr bwMode="auto">
          <a:xfrm>
            <a:off x="7297738" y="2360613"/>
            <a:ext cx="58737" cy="57150"/>
          </a:xfrm>
          <a:custGeom>
            <a:avLst/>
            <a:gdLst>
              <a:gd name="T0" fmla="*/ 0 w 57887"/>
              <a:gd name="T1" fmla="*/ 0 h 57343"/>
              <a:gd name="T2" fmla="*/ 57887 w 57887"/>
              <a:gd name="T3" fmla="*/ 57343 h 57343"/>
            </a:gdLst>
            <a:ahLst/>
            <a:cxnLst/>
            <a:rect l="T0" t="T1" r="T2" b="T3"/>
            <a:pathLst>
              <a:path w="57887" h="57343">
                <a:moveTo>
                  <a:pt x="28760" y="0"/>
                </a:moveTo>
                <a:lnTo>
                  <a:pt x="15384" y="3290"/>
                </a:lnTo>
                <a:lnTo>
                  <a:pt x="5070" y="12253"/>
                </a:lnTo>
                <a:lnTo>
                  <a:pt x="0" y="25524"/>
                </a:lnTo>
                <a:lnTo>
                  <a:pt x="3067" y="41039"/>
                </a:lnTo>
                <a:lnTo>
                  <a:pt x="11385" y="51853"/>
                </a:lnTo>
                <a:lnTo>
                  <a:pt x="23113" y="57343"/>
                </a:lnTo>
                <a:lnTo>
                  <a:pt x="39380" y="55136"/>
                </a:lnTo>
                <a:lnTo>
                  <a:pt x="51174" y="48247"/>
                </a:lnTo>
                <a:lnTo>
                  <a:pt x="57887" y="37667"/>
                </a:lnTo>
                <a:lnTo>
                  <a:pt x="56140" y="20610"/>
                </a:lnTo>
                <a:lnTo>
                  <a:pt x="49629" y="8727"/>
                </a:lnTo>
                <a:lnTo>
                  <a:pt x="39585" y="1905"/>
                </a:lnTo>
                <a:lnTo>
                  <a:pt x="28760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15" name="object 32"/>
          <p:cNvSpPr>
            <a:spLocks noChangeArrowheads="1"/>
          </p:cNvSpPr>
          <p:nvPr/>
        </p:nvSpPr>
        <p:spPr bwMode="auto">
          <a:xfrm>
            <a:off x="7253288" y="2266950"/>
            <a:ext cx="57150" cy="58738"/>
          </a:xfrm>
          <a:custGeom>
            <a:avLst/>
            <a:gdLst>
              <a:gd name="T0" fmla="*/ 0 w 57506"/>
              <a:gd name="T1" fmla="*/ 0 h 58591"/>
              <a:gd name="T2" fmla="*/ 57506 w 57506"/>
              <a:gd name="T3" fmla="*/ 58591 h 58591"/>
            </a:gdLst>
            <a:ahLst/>
            <a:cxnLst/>
            <a:rect l="T0" t="T1" r="T2" b="T3"/>
            <a:pathLst>
              <a:path w="57506" h="58591">
                <a:moveTo>
                  <a:pt x="57506" y="39244"/>
                </a:moveTo>
                <a:lnTo>
                  <a:pt x="56003" y="22306"/>
                </a:lnTo>
                <a:lnTo>
                  <a:pt x="49893" y="9999"/>
                </a:lnTo>
                <a:lnTo>
                  <a:pt x="40333" y="2504"/>
                </a:lnTo>
                <a:lnTo>
                  <a:pt x="28604" y="0"/>
                </a:lnTo>
                <a:lnTo>
                  <a:pt x="15546" y="3460"/>
                </a:lnTo>
                <a:lnTo>
                  <a:pt x="5339" y="12667"/>
                </a:lnTo>
                <a:lnTo>
                  <a:pt x="0" y="25854"/>
                </a:lnTo>
                <a:lnTo>
                  <a:pt x="2835" y="41162"/>
                </a:lnTo>
                <a:lnTo>
                  <a:pt x="10782" y="52425"/>
                </a:lnTo>
                <a:lnTo>
                  <a:pt x="22100" y="58591"/>
                </a:lnTo>
                <a:lnTo>
                  <a:pt x="38636" y="56395"/>
                </a:lnTo>
                <a:lnTo>
                  <a:pt x="50598" y="49447"/>
                </a:lnTo>
                <a:lnTo>
                  <a:pt x="57506" y="39244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16" name="object 33"/>
          <p:cNvSpPr>
            <a:spLocks noChangeArrowheads="1"/>
          </p:cNvSpPr>
          <p:nvPr/>
        </p:nvSpPr>
        <p:spPr bwMode="auto">
          <a:xfrm>
            <a:off x="7253288" y="2266950"/>
            <a:ext cx="57150" cy="58738"/>
          </a:xfrm>
          <a:custGeom>
            <a:avLst/>
            <a:gdLst>
              <a:gd name="T0" fmla="*/ 0 w 57506"/>
              <a:gd name="T1" fmla="*/ 0 h 58591"/>
              <a:gd name="T2" fmla="*/ 57506 w 57506"/>
              <a:gd name="T3" fmla="*/ 58591 h 58591"/>
            </a:gdLst>
            <a:ahLst/>
            <a:cxnLst/>
            <a:rect l="T0" t="T1" r="T2" b="T3"/>
            <a:pathLst>
              <a:path w="57506" h="58591">
                <a:moveTo>
                  <a:pt x="28604" y="0"/>
                </a:moveTo>
                <a:lnTo>
                  <a:pt x="15546" y="3460"/>
                </a:lnTo>
                <a:lnTo>
                  <a:pt x="5339" y="12667"/>
                </a:lnTo>
                <a:lnTo>
                  <a:pt x="0" y="25854"/>
                </a:lnTo>
                <a:lnTo>
                  <a:pt x="2835" y="41162"/>
                </a:lnTo>
                <a:lnTo>
                  <a:pt x="10782" y="52425"/>
                </a:lnTo>
                <a:lnTo>
                  <a:pt x="22100" y="58591"/>
                </a:lnTo>
                <a:lnTo>
                  <a:pt x="38636" y="56395"/>
                </a:lnTo>
                <a:lnTo>
                  <a:pt x="50598" y="49447"/>
                </a:lnTo>
                <a:lnTo>
                  <a:pt x="57506" y="39244"/>
                </a:lnTo>
                <a:lnTo>
                  <a:pt x="56003" y="22306"/>
                </a:lnTo>
                <a:lnTo>
                  <a:pt x="49893" y="9999"/>
                </a:lnTo>
                <a:lnTo>
                  <a:pt x="40333" y="2504"/>
                </a:lnTo>
                <a:lnTo>
                  <a:pt x="28604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17" name="object 34"/>
          <p:cNvSpPr>
            <a:spLocks noChangeArrowheads="1"/>
          </p:cNvSpPr>
          <p:nvPr/>
        </p:nvSpPr>
        <p:spPr bwMode="auto">
          <a:xfrm>
            <a:off x="7556500" y="2206625"/>
            <a:ext cx="57150" cy="57150"/>
          </a:xfrm>
          <a:custGeom>
            <a:avLst/>
            <a:gdLst>
              <a:gd name="T0" fmla="*/ 0 w 57887"/>
              <a:gd name="T1" fmla="*/ 0 h 57343"/>
              <a:gd name="T2" fmla="*/ 57887 w 57887"/>
              <a:gd name="T3" fmla="*/ 57343 h 57343"/>
            </a:gdLst>
            <a:ahLst/>
            <a:cxnLst/>
            <a:rect l="T0" t="T1" r="T2" b="T3"/>
            <a:pathLst>
              <a:path w="57887" h="57343">
                <a:moveTo>
                  <a:pt x="57887" y="37667"/>
                </a:moveTo>
                <a:lnTo>
                  <a:pt x="56140" y="20610"/>
                </a:lnTo>
                <a:lnTo>
                  <a:pt x="49629" y="8727"/>
                </a:lnTo>
                <a:lnTo>
                  <a:pt x="39585" y="1905"/>
                </a:lnTo>
                <a:lnTo>
                  <a:pt x="28760" y="0"/>
                </a:lnTo>
                <a:lnTo>
                  <a:pt x="15384" y="3290"/>
                </a:lnTo>
                <a:lnTo>
                  <a:pt x="5070" y="12253"/>
                </a:lnTo>
                <a:lnTo>
                  <a:pt x="0" y="25524"/>
                </a:lnTo>
                <a:lnTo>
                  <a:pt x="3067" y="41039"/>
                </a:lnTo>
                <a:lnTo>
                  <a:pt x="11385" y="51853"/>
                </a:lnTo>
                <a:lnTo>
                  <a:pt x="23113" y="57343"/>
                </a:lnTo>
                <a:lnTo>
                  <a:pt x="39380" y="55136"/>
                </a:lnTo>
                <a:lnTo>
                  <a:pt x="51174" y="48247"/>
                </a:lnTo>
                <a:lnTo>
                  <a:pt x="57887" y="37667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18" name="object 35"/>
          <p:cNvSpPr>
            <a:spLocks noChangeArrowheads="1"/>
          </p:cNvSpPr>
          <p:nvPr/>
        </p:nvSpPr>
        <p:spPr bwMode="auto">
          <a:xfrm>
            <a:off x="7556500" y="2206625"/>
            <a:ext cx="57150" cy="57150"/>
          </a:xfrm>
          <a:custGeom>
            <a:avLst/>
            <a:gdLst>
              <a:gd name="T0" fmla="*/ 0 w 57887"/>
              <a:gd name="T1" fmla="*/ 0 h 57343"/>
              <a:gd name="T2" fmla="*/ 57887 w 57887"/>
              <a:gd name="T3" fmla="*/ 57343 h 57343"/>
            </a:gdLst>
            <a:ahLst/>
            <a:cxnLst/>
            <a:rect l="T0" t="T1" r="T2" b="T3"/>
            <a:pathLst>
              <a:path w="57887" h="57343">
                <a:moveTo>
                  <a:pt x="28760" y="0"/>
                </a:moveTo>
                <a:lnTo>
                  <a:pt x="15384" y="3290"/>
                </a:lnTo>
                <a:lnTo>
                  <a:pt x="5070" y="12253"/>
                </a:lnTo>
                <a:lnTo>
                  <a:pt x="0" y="25524"/>
                </a:lnTo>
                <a:lnTo>
                  <a:pt x="3067" y="41039"/>
                </a:lnTo>
                <a:lnTo>
                  <a:pt x="11385" y="51853"/>
                </a:lnTo>
                <a:lnTo>
                  <a:pt x="23113" y="57343"/>
                </a:lnTo>
                <a:lnTo>
                  <a:pt x="39380" y="55136"/>
                </a:lnTo>
                <a:lnTo>
                  <a:pt x="51174" y="48247"/>
                </a:lnTo>
                <a:lnTo>
                  <a:pt x="57887" y="37667"/>
                </a:lnTo>
                <a:lnTo>
                  <a:pt x="56140" y="20610"/>
                </a:lnTo>
                <a:lnTo>
                  <a:pt x="49629" y="8727"/>
                </a:lnTo>
                <a:lnTo>
                  <a:pt x="39585" y="1905"/>
                </a:lnTo>
                <a:lnTo>
                  <a:pt x="28760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19" name="object 36"/>
          <p:cNvSpPr>
            <a:spLocks noChangeArrowheads="1"/>
          </p:cNvSpPr>
          <p:nvPr/>
        </p:nvSpPr>
        <p:spPr bwMode="auto">
          <a:xfrm>
            <a:off x="7373938" y="2208213"/>
            <a:ext cx="58737" cy="57150"/>
          </a:xfrm>
          <a:custGeom>
            <a:avLst/>
            <a:gdLst>
              <a:gd name="T0" fmla="*/ 0 w 57887"/>
              <a:gd name="T1" fmla="*/ 0 h 57343"/>
              <a:gd name="T2" fmla="*/ 57887 w 57887"/>
              <a:gd name="T3" fmla="*/ 57343 h 57343"/>
            </a:gdLst>
            <a:ahLst/>
            <a:cxnLst/>
            <a:rect l="T0" t="T1" r="T2" b="T3"/>
            <a:pathLst>
              <a:path w="57887" h="57343">
                <a:moveTo>
                  <a:pt x="57887" y="37667"/>
                </a:moveTo>
                <a:lnTo>
                  <a:pt x="56140" y="20610"/>
                </a:lnTo>
                <a:lnTo>
                  <a:pt x="49629" y="8727"/>
                </a:lnTo>
                <a:lnTo>
                  <a:pt x="39585" y="1905"/>
                </a:lnTo>
                <a:lnTo>
                  <a:pt x="28760" y="0"/>
                </a:lnTo>
                <a:lnTo>
                  <a:pt x="15384" y="3290"/>
                </a:lnTo>
                <a:lnTo>
                  <a:pt x="5070" y="12253"/>
                </a:lnTo>
                <a:lnTo>
                  <a:pt x="0" y="25524"/>
                </a:lnTo>
                <a:lnTo>
                  <a:pt x="3067" y="41039"/>
                </a:lnTo>
                <a:lnTo>
                  <a:pt x="11385" y="51853"/>
                </a:lnTo>
                <a:lnTo>
                  <a:pt x="23113" y="57343"/>
                </a:lnTo>
                <a:lnTo>
                  <a:pt x="39380" y="55136"/>
                </a:lnTo>
                <a:lnTo>
                  <a:pt x="51174" y="48247"/>
                </a:lnTo>
                <a:lnTo>
                  <a:pt x="57887" y="37667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20" name="object 37"/>
          <p:cNvSpPr>
            <a:spLocks noChangeArrowheads="1"/>
          </p:cNvSpPr>
          <p:nvPr/>
        </p:nvSpPr>
        <p:spPr bwMode="auto">
          <a:xfrm>
            <a:off x="7373938" y="2208213"/>
            <a:ext cx="58737" cy="57150"/>
          </a:xfrm>
          <a:custGeom>
            <a:avLst/>
            <a:gdLst>
              <a:gd name="T0" fmla="*/ 0 w 57887"/>
              <a:gd name="T1" fmla="*/ 0 h 57343"/>
              <a:gd name="T2" fmla="*/ 57887 w 57887"/>
              <a:gd name="T3" fmla="*/ 57343 h 57343"/>
            </a:gdLst>
            <a:ahLst/>
            <a:cxnLst/>
            <a:rect l="T0" t="T1" r="T2" b="T3"/>
            <a:pathLst>
              <a:path w="57887" h="57343">
                <a:moveTo>
                  <a:pt x="28760" y="0"/>
                </a:moveTo>
                <a:lnTo>
                  <a:pt x="15384" y="3290"/>
                </a:lnTo>
                <a:lnTo>
                  <a:pt x="5070" y="12253"/>
                </a:lnTo>
                <a:lnTo>
                  <a:pt x="0" y="25524"/>
                </a:lnTo>
                <a:lnTo>
                  <a:pt x="3067" y="41039"/>
                </a:lnTo>
                <a:lnTo>
                  <a:pt x="11385" y="51853"/>
                </a:lnTo>
                <a:lnTo>
                  <a:pt x="23113" y="57343"/>
                </a:lnTo>
                <a:lnTo>
                  <a:pt x="39380" y="55136"/>
                </a:lnTo>
                <a:lnTo>
                  <a:pt x="51174" y="48247"/>
                </a:lnTo>
                <a:lnTo>
                  <a:pt x="57887" y="37667"/>
                </a:lnTo>
                <a:lnTo>
                  <a:pt x="56140" y="20610"/>
                </a:lnTo>
                <a:lnTo>
                  <a:pt x="49629" y="8727"/>
                </a:lnTo>
                <a:lnTo>
                  <a:pt x="39585" y="1905"/>
                </a:lnTo>
                <a:lnTo>
                  <a:pt x="28760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21" name="object 38"/>
          <p:cNvSpPr>
            <a:spLocks noChangeArrowheads="1"/>
          </p:cNvSpPr>
          <p:nvPr/>
        </p:nvSpPr>
        <p:spPr bwMode="auto">
          <a:xfrm>
            <a:off x="7115175" y="2405063"/>
            <a:ext cx="58738" cy="57150"/>
          </a:xfrm>
          <a:custGeom>
            <a:avLst/>
            <a:gdLst>
              <a:gd name="T0" fmla="*/ 0 w 57559"/>
              <a:gd name="T1" fmla="*/ 0 h 57000"/>
              <a:gd name="T2" fmla="*/ 57559 w 57559"/>
              <a:gd name="T3" fmla="*/ 57000 h 57000"/>
            </a:gdLst>
            <a:ahLst/>
            <a:cxnLst/>
            <a:rect l="T0" t="T1" r="T2" b="T3"/>
            <a:pathLst>
              <a:path w="57559" h="57000">
                <a:moveTo>
                  <a:pt x="57559" y="38155"/>
                </a:moveTo>
                <a:lnTo>
                  <a:pt x="55897" y="21316"/>
                </a:lnTo>
                <a:lnTo>
                  <a:pt x="49498" y="9145"/>
                </a:lnTo>
                <a:lnTo>
                  <a:pt x="39810" y="1956"/>
                </a:lnTo>
                <a:lnTo>
                  <a:pt x="30127" y="0"/>
                </a:lnTo>
                <a:lnTo>
                  <a:pt x="16063" y="3418"/>
                </a:lnTo>
                <a:lnTo>
                  <a:pt x="5432" y="12330"/>
                </a:lnTo>
                <a:lnTo>
                  <a:pt x="0" y="24719"/>
                </a:lnTo>
                <a:lnTo>
                  <a:pt x="2777" y="40229"/>
                </a:lnTo>
                <a:lnTo>
                  <a:pt x="10731" y="51139"/>
                </a:lnTo>
                <a:lnTo>
                  <a:pt x="22406" y="57000"/>
                </a:lnTo>
                <a:lnTo>
                  <a:pt x="38815" y="55066"/>
                </a:lnTo>
                <a:lnTo>
                  <a:pt x="50706" y="48454"/>
                </a:lnTo>
                <a:lnTo>
                  <a:pt x="57559" y="38155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22" name="object 39"/>
          <p:cNvSpPr>
            <a:spLocks noChangeArrowheads="1"/>
          </p:cNvSpPr>
          <p:nvPr/>
        </p:nvSpPr>
        <p:spPr bwMode="auto">
          <a:xfrm>
            <a:off x="7115175" y="2405063"/>
            <a:ext cx="58738" cy="57150"/>
          </a:xfrm>
          <a:custGeom>
            <a:avLst/>
            <a:gdLst>
              <a:gd name="T0" fmla="*/ 0 w 57559"/>
              <a:gd name="T1" fmla="*/ 0 h 57000"/>
              <a:gd name="T2" fmla="*/ 57559 w 57559"/>
              <a:gd name="T3" fmla="*/ 57000 h 57000"/>
            </a:gdLst>
            <a:ahLst/>
            <a:cxnLst/>
            <a:rect l="T0" t="T1" r="T2" b="T3"/>
            <a:pathLst>
              <a:path w="57559" h="57000">
                <a:moveTo>
                  <a:pt x="30127" y="0"/>
                </a:moveTo>
                <a:lnTo>
                  <a:pt x="16063" y="3418"/>
                </a:lnTo>
                <a:lnTo>
                  <a:pt x="5432" y="12330"/>
                </a:lnTo>
                <a:lnTo>
                  <a:pt x="0" y="24719"/>
                </a:lnTo>
                <a:lnTo>
                  <a:pt x="2777" y="40229"/>
                </a:lnTo>
                <a:lnTo>
                  <a:pt x="10731" y="51139"/>
                </a:lnTo>
                <a:lnTo>
                  <a:pt x="22406" y="57000"/>
                </a:lnTo>
                <a:lnTo>
                  <a:pt x="38815" y="55066"/>
                </a:lnTo>
                <a:lnTo>
                  <a:pt x="50706" y="48454"/>
                </a:lnTo>
                <a:lnTo>
                  <a:pt x="57559" y="38155"/>
                </a:lnTo>
                <a:lnTo>
                  <a:pt x="55897" y="21316"/>
                </a:lnTo>
                <a:lnTo>
                  <a:pt x="49498" y="9145"/>
                </a:lnTo>
                <a:lnTo>
                  <a:pt x="39810" y="1956"/>
                </a:lnTo>
                <a:lnTo>
                  <a:pt x="30127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23" name="object 40"/>
          <p:cNvSpPr>
            <a:spLocks noChangeArrowheads="1"/>
          </p:cNvSpPr>
          <p:nvPr/>
        </p:nvSpPr>
        <p:spPr bwMode="auto">
          <a:xfrm>
            <a:off x="7542213" y="2085975"/>
            <a:ext cx="57150" cy="57150"/>
          </a:xfrm>
          <a:custGeom>
            <a:avLst/>
            <a:gdLst>
              <a:gd name="T0" fmla="*/ 0 w 56699"/>
              <a:gd name="T1" fmla="*/ 0 h 57282"/>
              <a:gd name="T2" fmla="*/ 56699 w 56699"/>
              <a:gd name="T3" fmla="*/ 57282 h 57282"/>
            </a:gdLst>
            <a:ahLst/>
            <a:cxnLst/>
            <a:rect l="T0" t="T1" r="T2" b="T3"/>
            <a:pathLst>
              <a:path w="56699" h="57282">
                <a:moveTo>
                  <a:pt x="56699" y="36492"/>
                </a:moveTo>
                <a:lnTo>
                  <a:pt x="54835" y="19519"/>
                </a:lnTo>
                <a:lnTo>
                  <a:pt x="48244" y="7808"/>
                </a:lnTo>
                <a:lnTo>
                  <a:pt x="37933" y="1367"/>
                </a:lnTo>
                <a:lnTo>
                  <a:pt x="28781" y="0"/>
                </a:lnTo>
                <a:lnTo>
                  <a:pt x="14730" y="3290"/>
                </a:lnTo>
                <a:lnTo>
                  <a:pt x="4682" y="12253"/>
                </a:lnTo>
                <a:lnTo>
                  <a:pt x="0" y="25524"/>
                </a:lnTo>
                <a:lnTo>
                  <a:pt x="2807" y="40374"/>
                </a:lnTo>
                <a:lnTo>
                  <a:pt x="10763" y="51394"/>
                </a:lnTo>
                <a:lnTo>
                  <a:pt x="22707" y="57282"/>
                </a:lnTo>
                <a:lnTo>
                  <a:pt x="39201" y="54776"/>
                </a:lnTo>
                <a:lnTo>
                  <a:pt x="50597" y="47301"/>
                </a:lnTo>
                <a:lnTo>
                  <a:pt x="56699" y="36492"/>
                </a:lnTo>
                <a:close/>
              </a:path>
            </a:pathLst>
          </a:custGeom>
          <a:solidFill>
            <a:srgbClr val="FEF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24" name="object 41"/>
          <p:cNvSpPr>
            <a:spLocks noChangeArrowheads="1"/>
          </p:cNvSpPr>
          <p:nvPr/>
        </p:nvSpPr>
        <p:spPr bwMode="auto">
          <a:xfrm>
            <a:off x="7542213" y="2085975"/>
            <a:ext cx="57150" cy="57150"/>
          </a:xfrm>
          <a:custGeom>
            <a:avLst/>
            <a:gdLst>
              <a:gd name="T0" fmla="*/ 0 w 56699"/>
              <a:gd name="T1" fmla="*/ 0 h 57282"/>
              <a:gd name="T2" fmla="*/ 56699 w 56699"/>
              <a:gd name="T3" fmla="*/ 57282 h 57282"/>
            </a:gdLst>
            <a:ahLst/>
            <a:cxnLst/>
            <a:rect l="T0" t="T1" r="T2" b="T3"/>
            <a:pathLst>
              <a:path w="56699" h="57282">
                <a:moveTo>
                  <a:pt x="28781" y="0"/>
                </a:moveTo>
                <a:lnTo>
                  <a:pt x="14730" y="3290"/>
                </a:lnTo>
                <a:lnTo>
                  <a:pt x="4682" y="12253"/>
                </a:lnTo>
                <a:lnTo>
                  <a:pt x="0" y="25524"/>
                </a:lnTo>
                <a:lnTo>
                  <a:pt x="2807" y="40374"/>
                </a:lnTo>
                <a:lnTo>
                  <a:pt x="10763" y="51394"/>
                </a:lnTo>
                <a:lnTo>
                  <a:pt x="22707" y="57282"/>
                </a:lnTo>
                <a:lnTo>
                  <a:pt x="39201" y="54776"/>
                </a:lnTo>
                <a:lnTo>
                  <a:pt x="50597" y="47301"/>
                </a:lnTo>
                <a:lnTo>
                  <a:pt x="56699" y="36492"/>
                </a:lnTo>
                <a:lnTo>
                  <a:pt x="54835" y="19519"/>
                </a:lnTo>
                <a:lnTo>
                  <a:pt x="48244" y="7808"/>
                </a:lnTo>
                <a:lnTo>
                  <a:pt x="37933" y="1367"/>
                </a:lnTo>
                <a:lnTo>
                  <a:pt x="28781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25" name="object 42"/>
          <p:cNvSpPr>
            <a:spLocks noChangeArrowheads="1"/>
          </p:cNvSpPr>
          <p:nvPr/>
        </p:nvSpPr>
        <p:spPr bwMode="auto">
          <a:xfrm>
            <a:off x="1069975" y="2559050"/>
            <a:ext cx="169863" cy="2971800"/>
          </a:xfrm>
          <a:custGeom>
            <a:avLst/>
            <a:gdLst>
              <a:gd name="T0" fmla="*/ 0 w 170687"/>
              <a:gd name="T1" fmla="*/ 0 h 2971799"/>
              <a:gd name="T2" fmla="*/ 170687 w 170687"/>
              <a:gd name="T3" fmla="*/ 2971799 h 2971799"/>
            </a:gdLst>
            <a:ahLst/>
            <a:cxnLst/>
            <a:rect l="T0" t="T1" r="T2" b="T3"/>
            <a:pathLst>
              <a:path w="170687" h="2971799">
                <a:moveTo>
                  <a:pt x="170687" y="170687"/>
                </a:moveTo>
                <a:lnTo>
                  <a:pt x="85343" y="0"/>
                </a:lnTo>
                <a:lnTo>
                  <a:pt x="0" y="170687"/>
                </a:lnTo>
                <a:lnTo>
                  <a:pt x="56387" y="133431"/>
                </a:lnTo>
                <a:lnTo>
                  <a:pt x="56387" y="114299"/>
                </a:lnTo>
                <a:lnTo>
                  <a:pt x="114299" y="114299"/>
                </a:lnTo>
                <a:lnTo>
                  <a:pt x="114299" y="133431"/>
                </a:lnTo>
                <a:lnTo>
                  <a:pt x="170687" y="170687"/>
                </a:lnTo>
                <a:close/>
              </a:path>
              <a:path w="170687" h="2971799">
                <a:moveTo>
                  <a:pt x="85343" y="114299"/>
                </a:moveTo>
                <a:lnTo>
                  <a:pt x="56387" y="114299"/>
                </a:lnTo>
                <a:lnTo>
                  <a:pt x="56387" y="133431"/>
                </a:lnTo>
                <a:lnTo>
                  <a:pt x="85343" y="114299"/>
                </a:lnTo>
                <a:close/>
              </a:path>
              <a:path w="170687" h="2971799">
                <a:moveTo>
                  <a:pt x="114299" y="2971799"/>
                </a:moveTo>
                <a:lnTo>
                  <a:pt x="114299" y="133431"/>
                </a:lnTo>
                <a:lnTo>
                  <a:pt x="85343" y="114299"/>
                </a:lnTo>
                <a:lnTo>
                  <a:pt x="56387" y="133431"/>
                </a:lnTo>
                <a:lnTo>
                  <a:pt x="56387" y="2971799"/>
                </a:lnTo>
                <a:lnTo>
                  <a:pt x="114299" y="2971799"/>
                </a:lnTo>
                <a:close/>
              </a:path>
              <a:path w="170687" h="2971799">
                <a:moveTo>
                  <a:pt x="114299" y="133431"/>
                </a:moveTo>
                <a:lnTo>
                  <a:pt x="114299" y="114299"/>
                </a:lnTo>
                <a:lnTo>
                  <a:pt x="85343" y="114299"/>
                </a:lnTo>
                <a:lnTo>
                  <a:pt x="114299" y="133431"/>
                </a:lnTo>
                <a:close/>
              </a:path>
            </a:pathLst>
          </a:custGeom>
          <a:solidFill>
            <a:srgbClr val="7F6F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26" name="object 43"/>
          <p:cNvSpPr>
            <a:spLocks noChangeArrowheads="1"/>
          </p:cNvSpPr>
          <p:nvPr/>
        </p:nvSpPr>
        <p:spPr bwMode="auto">
          <a:xfrm>
            <a:off x="2832100" y="6873875"/>
            <a:ext cx="4648200" cy="114300"/>
          </a:xfrm>
          <a:custGeom>
            <a:avLst/>
            <a:gdLst>
              <a:gd name="T0" fmla="*/ 0 w 4648199"/>
              <a:gd name="T1" fmla="*/ 0 h 114299"/>
              <a:gd name="T2" fmla="*/ 4648199 w 4648199"/>
              <a:gd name="T3" fmla="*/ 114299 h 114299"/>
            </a:gdLst>
            <a:ahLst/>
            <a:cxnLst/>
            <a:rect l="T0" t="T1" r="T2" b="T3"/>
            <a:pathLst>
              <a:path w="4648199" h="114299">
                <a:moveTo>
                  <a:pt x="4504943" y="57911"/>
                </a:moveTo>
                <a:lnTo>
                  <a:pt x="4504943" y="0"/>
                </a:lnTo>
                <a:lnTo>
                  <a:pt x="0" y="0"/>
                </a:lnTo>
                <a:lnTo>
                  <a:pt x="0" y="57911"/>
                </a:lnTo>
                <a:lnTo>
                  <a:pt x="4504943" y="57911"/>
                </a:lnTo>
                <a:close/>
              </a:path>
              <a:path w="4648199" h="114299">
                <a:moveTo>
                  <a:pt x="4648199" y="28955"/>
                </a:moveTo>
                <a:lnTo>
                  <a:pt x="4475987" y="-56387"/>
                </a:lnTo>
                <a:lnTo>
                  <a:pt x="4475987" y="0"/>
                </a:lnTo>
                <a:lnTo>
                  <a:pt x="4504943" y="0"/>
                </a:lnTo>
                <a:lnTo>
                  <a:pt x="4504943" y="99950"/>
                </a:lnTo>
                <a:lnTo>
                  <a:pt x="4648199" y="28955"/>
                </a:lnTo>
                <a:close/>
              </a:path>
              <a:path w="4648199" h="114299">
                <a:moveTo>
                  <a:pt x="4504943" y="99950"/>
                </a:moveTo>
                <a:lnTo>
                  <a:pt x="4504943" y="57911"/>
                </a:lnTo>
                <a:lnTo>
                  <a:pt x="4475987" y="57911"/>
                </a:lnTo>
                <a:lnTo>
                  <a:pt x="4475987" y="114299"/>
                </a:lnTo>
                <a:lnTo>
                  <a:pt x="4504943" y="99950"/>
                </a:lnTo>
                <a:close/>
              </a:path>
            </a:pathLst>
          </a:custGeom>
          <a:solidFill>
            <a:srgbClr val="7F6F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6427" name="object 44"/>
          <p:cNvSpPr txBox="1">
            <a:spLocks noChangeArrowheads="1"/>
          </p:cNvSpPr>
          <p:nvPr/>
        </p:nvSpPr>
        <p:spPr bwMode="auto">
          <a:xfrm>
            <a:off x="1335088" y="649288"/>
            <a:ext cx="318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088"/>
              </a:lnSpc>
            </a:pPr>
            <a:r>
              <a:rPr lang="bg-BG" sz="4200">
                <a:solidFill>
                  <a:srgbClr val="5B4F4F"/>
                </a:solidFill>
                <a:latin typeface="Calibri" pitchFamily="34" charset="0"/>
              </a:rPr>
              <a:t>Здравен риск</a:t>
            </a:r>
            <a:endParaRPr lang="bg-BG" sz="4200">
              <a:latin typeface="Calibri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89263" y="1111250"/>
            <a:ext cx="2955925" cy="684213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Л</a:t>
            </a:r>
            <a:r>
              <a:rPr sz="2400" spc="5" dirty="0">
                <a:solidFill>
                  <a:srgbClr val="F3A446"/>
                </a:solidFill>
                <a:latin typeface="Arial"/>
                <a:cs typeface="Arial"/>
              </a:rPr>
              <a:t>и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не</a:t>
            </a:r>
            <a:r>
              <a:rPr sz="2400" spc="5" dirty="0">
                <a:solidFill>
                  <a:srgbClr val="F3A446"/>
                </a:solidFill>
                <a:latin typeface="Arial"/>
                <a:cs typeface="Arial"/>
              </a:rPr>
              <a:t>й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а</a:t>
            </a:r>
            <a:r>
              <a:rPr sz="2400" spc="-156" dirty="0">
                <a:solidFill>
                  <a:srgbClr val="F3A44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3A446"/>
                </a:solidFill>
                <a:latin typeface="Arial"/>
                <a:cs typeface="Arial"/>
              </a:rPr>
              <a:t>б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з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пра</a:t>
            </a:r>
            <a:r>
              <a:rPr sz="2400" spc="14" dirty="0">
                <a:solidFill>
                  <a:srgbClr val="F3A446"/>
                </a:solidFill>
                <a:latin typeface="Arial"/>
                <a:cs typeface="Arial"/>
              </a:rPr>
              <a:t>г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ов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а</a:t>
            </a:r>
            <a:endParaRPr sz="2400" dirty="0">
              <a:latin typeface="Arial"/>
              <a:cs typeface="Arial"/>
            </a:endParaRPr>
          </a:p>
          <a:p>
            <a:pPr defTabSz="914222" fontAlgn="auto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5" dirty="0">
                <a:solidFill>
                  <a:srgbClr val="F3A446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еор</a:t>
            </a:r>
            <a:r>
              <a:rPr sz="2400" spc="5" dirty="0">
                <a:solidFill>
                  <a:srgbClr val="F3A446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30425" y="2562225"/>
            <a:ext cx="3419475" cy="371475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2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900" spc="-5" dirty="0">
                <a:solidFill>
                  <a:srgbClr val="F3A446"/>
                </a:solidFill>
                <a:latin typeface="Arial"/>
                <a:cs typeface="Arial"/>
              </a:rPr>
              <a:t>Об</a:t>
            </a:r>
            <a:r>
              <a:rPr sz="2900" spc="5" dirty="0">
                <a:solidFill>
                  <a:srgbClr val="F3A446"/>
                </a:solidFill>
                <a:latin typeface="Arial"/>
                <a:cs typeface="Arial"/>
              </a:rPr>
              <a:t>с</a:t>
            </a:r>
            <a:r>
              <a:rPr sz="2900" dirty="0">
                <a:solidFill>
                  <a:srgbClr val="F3A446"/>
                </a:solidFill>
                <a:latin typeface="Arial"/>
                <a:cs typeface="Arial"/>
              </a:rPr>
              <a:t>л</a:t>
            </a:r>
            <a:r>
              <a:rPr sz="2900" spc="5" dirty="0">
                <a:solidFill>
                  <a:srgbClr val="F3A446"/>
                </a:solidFill>
                <a:latin typeface="Arial"/>
                <a:cs typeface="Arial"/>
              </a:rPr>
              <a:t>е</a:t>
            </a:r>
            <a:r>
              <a:rPr sz="2900" dirty="0">
                <a:solidFill>
                  <a:srgbClr val="F3A446"/>
                </a:solidFill>
                <a:latin typeface="Arial"/>
                <a:cs typeface="Arial"/>
              </a:rPr>
              <a:t>д</a:t>
            </a:r>
            <a:r>
              <a:rPr sz="2900" spc="14" dirty="0">
                <a:solidFill>
                  <a:srgbClr val="F3A446"/>
                </a:solidFill>
                <a:latin typeface="Arial"/>
                <a:cs typeface="Arial"/>
              </a:rPr>
              <a:t>в</a:t>
            </a:r>
            <a:r>
              <a:rPr sz="2900" spc="5" dirty="0">
                <a:solidFill>
                  <a:srgbClr val="F3A446"/>
                </a:solidFill>
                <a:latin typeface="Arial"/>
                <a:cs typeface="Arial"/>
              </a:rPr>
              <a:t>а</a:t>
            </a:r>
            <a:r>
              <a:rPr sz="2900" dirty="0">
                <a:solidFill>
                  <a:srgbClr val="F3A446"/>
                </a:solidFill>
                <a:latin typeface="Arial"/>
                <a:cs typeface="Arial"/>
              </a:rPr>
              <a:t>ни</a:t>
            </a:r>
            <a:r>
              <a:rPr sz="2900" spc="-301" dirty="0">
                <a:solidFill>
                  <a:srgbClr val="F3A446"/>
                </a:solidFill>
                <a:latin typeface="Arial"/>
                <a:cs typeface="Arial"/>
              </a:rPr>
              <a:t> </a:t>
            </a:r>
            <a:r>
              <a:rPr sz="2900" spc="5" dirty="0">
                <a:solidFill>
                  <a:srgbClr val="F3A446"/>
                </a:solidFill>
                <a:latin typeface="Arial"/>
                <a:cs typeface="Arial"/>
              </a:rPr>
              <a:t>ефе</a:t>
            </a:r>
            <a:r>
              <a:rPr sz="2900" spc="14" dirty="0">
                <a:solidFill>
                  <a:srgbClr val="F3A446"/>
                </a:solidFill>
                <a:latin typeface="Arial"/>
                <a:cs typeface="Arial"/>
              </a:rPr>
              <a:t>к</a:t>
            </a:r>
            <a:r>
              <a:rPr sz="2900" spc="5" dirty="0">
                <a:solidFill>
                  <a:srgbClr val="F3A446"/>
                </a:solidFill>
                <a:latin typeface="Arial"/>
                <a:cs typeface="Arial"/>
              </a:rPr>
              <a:t>т</a:t>
            </a:r>
            <a:r>
              <a:rPr sz="2900" dirty="0">
                <a:solidFill>
                  <a:srgbClr val="F3A446"/>
                </a:solidFill>
                <a:latin typeface="Arial"/>
                <a:cs typeface="Arial"/>
              </a:rPr>
              <a:t>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03988" y="3019425"/>
            <a:ext cx="1681162" cy="371475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2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900" b="1" spc="9" dirty="0">
                <a:solidFill>
                  <a:srgbClr val="7E6E6E"/>
                </a:solidFill>
                <a:latin typeface="Arial"/>
                <a:cs typeface="Arial"/>
              </a:rPr>
              <a:t>М</a:t>
            </a:r>
            <a:r>
              <a:rPr sz="2900" b="1" spc="-5" dirty="0">
                <a:solidFill>
                  <a:srgbClr val="7E6E6E"/>
                </a:solidFill>
                <a:latin typeface="Arial"/>
                <a:cs typeface="Arial"/>
              </a:rPr>
              <a:t>и</a:t>
            </a:r>
            <a:r>
              <a:rPr sz="2900" b="1" dirty="0">
                <a:solidFill>
                  <a:srgbClr val="7E6E6E"/>
                </a:solidFill>
                <a:latin typeface="Arial"/>
                <a:cs typeface="Arial"/>
              </a:rPr>
              <a:t>н</a:t>
            </a:r>
            <a:r>
              <a:rPr sz="2900" b="1" spc="9" dirty="0">
                <a:solidFill>
                  <a:srgbClr val="7E6E6E"/>
                </a:solidFill>
                <a:latin typeface="Arial"/>
                <a:cs typeface="Arial"/>
              </a:rPr>
              <a:t>ь</a:t>
            </a:r>
            <a:r>
              <a:rPr sz="2900" b="1" spc="-5" dirty="0">
                <a:solidFill>
                  <a:srgbClr val="7E6E6E"/>
                </a:solidFill>
                <a:latin typeface="Arial"/>
                <a:cs typeface="Arial"/>
              </a:rPr>
              <a:t>о</a:t>
            </a:r>
            <a:r>
              <a:rPr sz="2900" b="1" spc="9" dirty="0">
                <a:solidFill>
                  <a:srgbClr val="7E6E6E"/>
                </a:solidFill>
                <a:latin typeface="Arial"/>
                <a:cs typeface="Arial"/>
              </a:rPr>
              <a:t>р</a:t>
            </a:r>
            <a:r>
              <a:rPr sz="2900" b="1" dirty="0">
                <a:solidFill>
                  <a:srgbClr val="7E6E6E"/>
                </a:solidFill>
                <a:latin typeface="Arial"/>
                <a:cs typeface="Arial"/>
              </a:rPr>
              <a:t>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85950" y="4135438"/>
            <a:ext cx="4489450" cy="320675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5" dirty="0">
                <a:solidFill>
                  <a:srgbClr val="F3A446"/>
                </a:solidFill>
                <a:latin typeface="Arial"/>
                <a:cs typeface="Arial"/>
              </a:rPr>
              <a:t>П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ро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у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ч</a:t>
            </a:r>
            <a:r>
              <a:rPr sz="2400" spc="9" dirty="0">
                <a:solidFill>
                  <a:srgbClr val="F3A446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ан</a:t>
            </a:r>
            <a:r>
              <a:rPr sz="2400" spc="5" dirty="0">
                <a:solidFill>
                  <a:srgbClr val="F3A446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я</a:t>
            </a:r>
            <a:r>
              <a:rPr sz="2400" spc="-156" dirty="0">
                <a:solidFill>
                  <a:srgbClr val="F3A44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в</a:t>
            </a:r>
            <a:r>
              <a:rPr sz="2400" spc="-129" dirty="0">
                <a:solidFill>
                  <a:srgbClr val="F3A44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Ев</a:t>
            </a:r>
            <a:r>
              <a:rPr sz="2400" spc="9" dirty="0">
                <a:solidFill>
                  <a:srgbClr val="F3A446"/>
                </a:solidFill>
                <a:latin typeface="Arial"/>
                <a:cs typeface="Arial"/>
              </a:rPr>
              <a:t>р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оп</a:t>
            </a:r>
            <a:r>
              <a:rPr sz="2400" spc="9" dirty="0">
                <a:solidFill>
                  <a:srgbClr val="F3A446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F3A446"/>
                </a:solidFill>
                <a:latin typeface="Calibri"/>
                <a:cs typeface="Calibri"/>
              </a:rPr>
              <a:t>,</a:t>
            </a:r>
            <a:r>
              <a:rPr sz="2400" spc="-18" dirty="0">
                <a:solidFill>
                  <a:srgbClr val="F3A44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Се</a:t>
            </a:r>
            <a:r>
              <a:rPr sz="2400" spc="9" dirty="0">
                <a:solidFill>
                  <a:srgbClr val="F3A446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е</a:t>
            </a:r>
            <a:r>
              <a:rPr sz="2400" spc="9" dirty="0">
                <a:solidFill>
                  <a:srgbClr val="F3A446"/>
                </a:solidFill>
                <a:latin typeface="Arial"/>
                <a:cs typeface="Arial"/>
              </a:rPr>
              <a:t>р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70100" y="4500563"/>
            <a:ext cx="4121150" cy="320675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А</a:t>
            </a:r>
            <a:r>
              <a:rPr sz="2400" spc="5" dirty="0">
                <a:solidFill>
                  <a:srgbClr val="F3A446"/>
                </a:solidFill>
                <a:latin typeface="Arial"/>
                <a:cs typeface="Arial"/>
              </a:rPr>
              <a:t>м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ер</a:t>
            </a:r>
            <a:r>
              <a:rPr sz="2400" spc="5" dirty="0">
                <a:solidFill>
                  <a:srgbClr val="F3A446"/>
                </a:solidFill>
                <a:latin typeface="Arial"/>
                <a:cs typeface="Arial"/>
              </a:rPr>
              <a:t>ик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а</a:t>
            </a:r>
            <a:r>
              <a:rPr sz="2400" spc="-174" dirty="0">
                <a:solidFill>
                  <a:srgbClr val="F3A44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и</a:t>
            </a:r>
            <a:r>
              <a:rPr sz="2400" spc="-148" dirty="0">
                <a:solidFill>
                  <a:srgbClr val="F3A44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3A446"/>
                </a:solidFill>
                <a:latin typeface="Arial"/>
                <a:cs typeface="Arial"/>
              </a:rPr>
              <a:t>Кит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й</a:t>
            </a:r>
            <a:r>
              <a:rPr sz="2400" spc="-180" dirty="0">
                <a:solidFill>
                  <a:srgbClr val="F3A44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сл</a:t>
            </a:r>
            <a:r>
              <a:rPr sz="2400" spc="-5" dirty="0">
                <a:solidFill>
                  <a:srgbClr val="F3A446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д</a:t>
            </a:r>
            <a:r>
              <a:rPr sz="2400" spc="-125" dirty="0">
                <a:solidFill>
                  <a:srgbClr val="F3A44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3A446"/>
                </a:solidFill>
                <a:latin typeface="Calibri"/>
                <a:cs typeface="Calibri"/>
              </a:rPr>
              <a:t>199</a:t>
            </a:r>
            <a:r>
              <a:rPr sz="2400" dirty="0">
                <a:solidFill>
                  <a:srgbClr val="F3A446"/>
                </a:solidFill>
                <a:latin typeface="Calibri"/>
                <a:cs typeface="Calibri"/>
              </a:rPr>
              <a:t>0</a:t>
            </a:r>
            <a:r>
              <a:rPr sz="2400" spc="-9" dirty="0">
                <a:solidFill>
                  <a:srgbClr val="F3A44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3A446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F3A446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433" name="object 50"/>
          <p:cNvSpPr txBox="1">
            <a:spLocks noChangeArrowheads="1"/>
          </p:cNvSpPr>
          <p:nvPr/>
        </p:nvSpPr>
        <p:spPr bwMode="auto">
          <a:xfrm>
            <a:off x="5041900" y="4927600"/>
            <a:ext cx="48085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25"/>
              </a:lnSpc>
            </a:pPr>
            <a:r>
              <a:rPr lang="bg-BG" sz="2400">
                <a:solidFill>
                  <a:srgbClr val="FF0000"/>
                </a:solidFill>
                <a:cs typeface="Arial" charset="0"/>
              </a:rPr>
              <a:t>Съчетаването на двата рискови</a:t>
            </a:r>
            <a:endParaRPr lang="bg-BG" sz="2400">
              <a:cs typeface="Arial" charset="0"/>
            </a:endParaRPr>
          </a:p>
          <a:p>
            <a:pPr>
              <a:lnSpc>
                <a:spcPts val="2875"/>
              </a:lnSpc>
            </a:pPr>
            <a:r>
              <a:rPr lang="bg-BG" sz="2400">
                <a:solidFill>
                  <a:srgbClr val="FF0000"/>
                </a:solidFill>
                <a:cs typeface="Arial" charset="0"/>
              </a:rPr>
              <a:t>фактори </a:t>
            </a:r>
            <a:r>
              <a:rPr lang="bg-BG" sz="2400">
                <a:solidFill>
                  <a:srgbClr val="FF0000"/>
                </a:solidFill>
                <a:latin typeface="Calibri" pitchFamily="34" charset="0"/>
              </a:rPr>
              <a:t>– </a:t>
            </a:r>
            <a:r>
              <a:rPr lang="bg-BG" sz="2400">
                <a:solidFill>
                  <a:srgbClr val="FF0000"/>
                </a:solidFill>
                <a:cs typeface="Arial" charset="0"/>
              </a:rPr>
              <a:t>тютюнопушене и</a:t>
            </a:r>
            <a:endParaRPr lang="bg-BG" sz="2400">
              <a:cs typeface="Arial" charset="0"/>
            </a:endParaRPr>
          </a:p>
          <a:p>
            <a:pPr>
              <a:lnSpc>
                <a:spcPts val="2875"/>
              </a:lnSpc>
            </a:pPr>
            <a:r>
              <a:rPr lang="bg-BG" sz="2400">
                <a:solidFill>
                  <a:srgbClr val="FF0000"/>
                </a:solidFill>
                <a:cs typeface="Arial" charset="0"/>
              </a:rPr>
              <a:t>радон рискът се увеличава около</a:t>
            </a:r>
            <a:endParaRPr lang="bg-BG" sz="2400">
              <a:cs typeface="Arial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41900" y="6022975"/>
            <a:ext cx="1214438" cy="320675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400" spc="-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ъ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435" name="object 52"/>
          <p:cNvSpPr txBox="1">
            <a:spLocks noChangeArrowheads="1"/>
          </p:cNvSpPr>
          <p:nvPr/>
        </p:nvSpPr>
        <p:spPr bwMode="auto">
          <a:xfrm>
            <a:off x="1262063" y="6296025"/>
            <a:ext cx="8343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ts val="2525"/>
              </a:lnSpc>
            </a:pPr>
            <a:r>
              <a:rPr lang="bg-BG" sz="2400">
                <a:solidFill>
                  <a:srgbClr val="5B4F4F"/>
                </a:solidFill>
                <a:cs typeface="Arial" charset="0"/>
              </a:rPr>
              <a:t>Концентрация на радон</a:t>
            </a:r>
            <a:r>
              <a:rPr lang="bg-BG" sz="2400">
                <a:solidFill>
                  <a:srgbClr val="5B4F4F"/>
                </a:solidFill>
                <a:latin typeface="Calibri" pitchFamily="34" charset="0"/>
              </a:rPr>
              <a:t>/</a:t>
            </a:r>
            <a:r>
              <a:rPr lang="bg-BG" sz="2400">
                <a:solidFill>
                  <a:srgbClr val="5B4F4F"/>
                </a:solidFill>
                <a:cs typeface="Arial" charset="0"/>
              </a:rPr>
              <a:t>продължителност на облъчването</a:t>
            </a:r>
            <a:endParaRPr lang="bg-BG" sz="2400">
              <a:cs typeface="Arial" charset="0"/>
            </a:endParaRPr>
          </a:p>
          <a:p>
            <a:pPr algn="r">
              <a:spcBef>
                <a:spcPts val="50"/>
              </a:spcBef>
            </a:pPr>
            <a:r>
              <a:rPr lang="bg-BG" sz="1600">
                <a:solidFill>
                  <a:srgbClr val="434C25"/>
                </a:solidFill>
                <a:latin typeface="Constantia" pitchFamily="18" charset="0"/>
              </a:rPr>
              <a:t>5</a:t>
            </a:r>
            <a:endParaRPr lang="bg-BG" sz="1600">
              <a:latin typeface="Constantia" pitchFamily="18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12971" y="2629052"/>
            <a:ext cx="759459" cy="3590896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2697" defTabSz="914222" fontAlgn="auto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5B4F4F"/>
                </a:solidFill>
                <a:latin typeface="Arial"/>
                <a:cs typeface="Arial"/>
              </a:rPr>
              <a:t>Не</a:t>
            </a:r>
            <a:r>
              <a:rPr sz="2400" spc="5" dirty="0">
                <a:solidFill>
                  <a:srgbClr val="5B4F4F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B4F4F"/>
                </a:solidFill>
                <a:latin typeface="Arial"/>
                <a:cs typeface="Arial"/>
              </a:rPr>
              <a:t>л</a:t>
            </a:r>
            <a:r>
              <a:rPr sz="2400" spc="-5" dirty="0">
                <a:solidFill>
                  <a:srgbClr val="5B4F4F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B4F4F"/>
                </a:solidFill>
                <a:latin typeface="Arial"/>
                <a:cs typeface="Arial"/>
              </a:rPr>
              <a:t>г</a:t>
            </a:r>
            <a:r>
              <a:rPr sz="2400" spc="9" dirty="0">
                <a:solidFill>
                  <a:srgbClr val="5B4F4F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5B4F4F"/>
                </a:solidFill>
                <a:latin typeface="Arial"/>
                <a:cs typeface="Arial"/>
              </a:rPr>
              <a:t>п</a:t>
            </a:r>
            <a:r>
              <a:rPr sz="2400" spc="9" dirty="0">
                <a:solidFill>
                  <a:srgbClr val="5B4F4F"/>
                </a:solidFill>
                <a:latin typeface="Arial"/>
                <a:cs typeface="Arial"/>
              </a:rPr>
              <a:t>р</a:t>
            </a:r>
            <a:r>
              <a:rPr sz="2400" spc="5" dirty="0">
                <a:solidFill>
                  <a:srgbClr val="5B4F4F"/>
                </a:solidFill>
                <a:latin typeface="Arial"/>
                <a:cs typeface="Arial"/>
              </a:rPr>
              <a:t>и</a:t>
            </a:r>
            <a:r>
              <a:rPr sz="2400" spc="-5" dirty="0">
                <a:solidFill>
                  <a:srgbClr val="5B4F4F"/>
                </a:solidFill>
                <a:latin typeface="Arial"/>
                <a:cs typeface="Arial"/>
              </a:rPr>
              <a:t>я</a:t>
            </a:r>
            <a:r>
              <a:rPr sz="2400" spc="5" dirty="0">
                <a:solidFill>
                  <a:srgbClr val="5B4F4F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5B4F4F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B4F4F"/>
                </a:solidFill>
                <a:latin typeface="Arial"/>
                <a:cs typeface="Arial"/>
              </a:rPr>
              <a:t>и</a:t>
            </a:r>
            <a:r>
              <a:rPr sz="2400" spc="-186" dirty="0">
                <a:solidFill>
                  <a:srgbClr val="5B4F4F"/>
                </a:solidFill>
                <a:latin typeface="Arial"/>
                <a:cs typeface="Arial"/>
              </a:rPr>
              <a:t> </a:t>
            </a:r>
            <a:r>
              <a:rPr sz="2400" spc="-9" dirty="0">
                <a:solidFill>
                  <a:srgbClr val="5B4F4F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B4F4F"/>
                </a:solidFill>
                <a:latin typeface="Arial"/>
                <a:cs typeface="Arial"/>
              </a:rPr>
              <a:t>д</a:t>
            </a:r>
            <a:r>
              <a:rPr sz="2400" spc="-5" dirty="0">
                <a:solidFill>
                  <a:srgbClr val="5B4F4F"/>
                </a:solidFill>
                <a:latin typeface="Arial"/>
                <a:cs typeface="Arial"/>
              </a:rPr>
              <a:t>равн</a:t>
            </a:r>
            <a:r>
              <a:rPr sz="2400" dirty="0">
                <a:solidFill>
                  <a:srgbClr val="5B4F4F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2697" marR="45710" defTabSz="9142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5B4F4F"/>
                </a:solidFill>
                <a:latin typeface="Arial"/>
                <a:cs typeface="Arial"/>
              </a:rPr>
              <a:t>е</a:t>
            </a:r>
            <a:r>
              <a:rPr sz="2400" spc="5" dirty="0">
                <a:solidFill>
                  <a:srgbClr val="5B4F4F"/>
                </a:solidFill>
                <a:latin typeface="Arial"/>
                <a:cs typeface="Arial"/>
              </a:rPr>
              <a:t>ф</a:t>
            </a:r>
            <a:r>
              <a:rPr sz="2400" spc="-5" dirty="0">
                <a:solidFill>
                  <a:srgbClr val="5B4F4F"/>
                </a:solidFill>
                <a:latin typeface="Arial"/>
                <a:cs typeface="Arial"/>
              </a:rPr>
              <a:t>е</a:t>
            </a:r>
            <a:r>
              <a:rPr sz="2400" spc="5" dirty="0">
                <a:solidFill>
                  <a:srgbClr val="5B4F4F"/>
                </a:solidFill>
                <a:latin typeface="Arial"/>
                <a:cs typeface="Arial"/>
              </a:rPr>
              <a:t>кт</a:t>
            </a:r>
            <a:r>
              <a:rPr sz="2400" dirty="0">
                <a:solidFill>
                  <a:srgbClr val="5B4F4F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437" name="object 54"/>
          <p:cNvSpPr txBox="1">
            <a:spLocks noChangeArrowheads="1"/>
          </p:cNvSpPr>
          <p:nvPr/>
        </p:nvSpPr>
        <p:spPr bwMode="auto">
          <a:xfrm rot="-2040000">
            <a:off x="4052888" y="4284663"/>
            <a:ext cx="4048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413"/>
              </a:lnSpc>
            </a:pPr>
            <a:r>
              <a:rPr lang="bg-BG" sz="2400" b="1" i="1">
                <a:solidFill>
                  <a:srgbClr val="7E6E6E"/>
                </a:solidFill>
                <a:cs typeface="Arial" charset="0"/>
              </a:rPr>
              <a:t>?</a:t>
            </a:r>
            <a:endParaRPr lang="bg-BG" sz="2400">
              <a:cs typeface="Arial" charset="0"/>
            </a:endParaRPr>
          </a:p>
        </p:txBody>
      </p:sp>
      <p:sp>
        <p:nvSpPr>
          <p:cNvPr id="16438" name="object 55"/>
          <p:cNvSpPr txBox="1">
            <a:spLocks noChangeArrowheads="1"/>
          </p:cNvSpPr>
          <p:nvPr/>
        </p:nvSpPr>
        <p:spPr bwMode="auto">
          <a:xfrm rot="-2040000">
            <a:off x="3052763" y="4975225"/>
            <a:ext cx="4048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413"/>
              </a:lnSpc>
            </a:pPr>
            <a:r>
              <a:rPr lang="bg-BG" sz="2400" b="1" i="1">
                <a:solidFill>
                  <a:srgbClr val="7E6E6E"/>
                </a:solidFill>
                <a:cs typeface="Arial" charset="0"/>
              </a:rPr>
              <a:t>?</a:t>
            </a:r>
            <a:endParaRPr lang="bg-BG" sz="2400">
              <a:cs typeface="Arial" charset="0"/>
            </a:endParaRPr>
          </a:p>
        </p:txBody>
      </p:sp>
      <p:sp>
        <p:nvSpPr>
          <p:cNvPr id="16439" name="object 56"/>
          <p:cNvSpPr txBox="1">
            <a:spLocks noChangeArrowheads="1"/>
          </p:cNvSpPr>
          <p:nvPr/>
        </p:nvSpPr>
        <p:spPr bwMode="auto">
          <a:xfrm rot="-2040000">
            <a:off x="3552825" y="4629150"/>
            <a:ext cx="4048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413"/>
              </a:lnSpc>
            </a:pPr>
            <a:r>
              <a:rPr lang="bg-BG" sz="2400" b="1" i="1">
                <a:solidFill>
                  <a:srgbClr val="7E6E6E"/>
                </a:solidFill>
                <a:cs typeface="Arial" charset="0"/>
              </a:rPr>
              <a:t>?</a:t>
            </a:r>
            <a:endParaRPr lang="bg-BG" sz="2400">
              <a:cs typeface="Arial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7410" name="object 3"/>
          <p:cNvSpPr>
            <a:spLocks noChangeArrowheads="1"/>
          </p:cNvSpPr>
          <p:nvPr/>
        </p:nvSpPr>
        <p:spPr bwMode="auto">
          <a:xfrm>
            <a:off x="6210300" y="2959100"/>
            <a:ext cx="3313113" cy="19716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7411" name="object 4"/>
          <p:cNvSpPr txBox="1">
            <a:spLocks noChangeArrowheads="1"/>
          </p:cNvSpPr>
          <p:nvPr/>
        </p:nvSpPr>
        <p:spPr bwMode="auto">
          <a:xfrm>
            <a:off x="1335088" y="1014413"/>
            <a:ext cx="48228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Концентрация на радон в</a:t>
            </a:r>
            <a:endParaRPr lang="bg-BG" sz="3400">
              <a:latin typeface="Calibri" pitchFamily="34" charset="0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lang="bg-BG" sz="34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 sz="3400">
              <a:latin typeface="Calibri" pitchFamily="34" charset="0"/>
            </a:endParaRPr>
          </a:p>
          <a:p>
            <a:r>
              <a:rPr lang="bg-BG" sz="2600">
                <a:latin typeface="Calibri" pitchFamily="34" charset="0"/>
              </a:rPr>
              <a:t>ЗАВИСИ ОТ:</a:t>
            </a:r>
          </a:p>
        </p:txBody>
      </p:sp>
      <p:sp>
        <p:nvSpPr>
          <p:cNvPr id="17412" name="object 5"/>
          <p:cNvSpPr txBox="1">
            <a:spLocks noChangeArrowheads="1"/>
          </p:cNvSpPr>
          <p:nvPr/>
        </p:nvSpPr>
        <p:spPr bwMode="auto">
          <a:xfrm>
            <a:off x="6140450" y="1014413"/>
            <a:ext cx="17351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сградите</a:t>
            </a:r>
            <a:endParaRPr lang="bg-BG" sz="3400">
              <a:latin typeface="Calibri" pitchFamily="34" charset="0"/>
            </a:endParaRPr>
          </a:p>
        </p:txBody>
      </p:sp>
      <p:sp>
        <p:nvSpPr>
          <p:cNvPr id="17413" name="object 6"/>
          <p:cNvSpPr txBox="1">
            <a:spLocks noChangeArrowheads="1"/>
          </p:cNvSpPr>
          <p:nvPr/>
        </p:nvSpPr>
        <p:spPr bwMode="auto">
          <a:xfrm>
            <a:off x="1974850" y="2579688"/>
            <a:ext cx="22034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Концентрацията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14" name="object 7"/>
          <p:cNvSpPr txBox="1">
            <a:spLocks noChangeArrowheads="1"/>
          </p:cNvSpPr>
          <p:nvPr/>
        </p:nvSpPr>
        <p:spPr bwMode="auto">
          <a:xfrm>
            <a:off x="4344988" y="2579688"/>
            <a:ext cx="381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на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15" name="object 8"/>
          <p:cNvSpPr txBox="1">
            <a:spLocks noChangeArrowheads="1"/>
          </p:cNvSpPr>
          <p:nvPr/>
        </p:nvSpPr>
        <p:spPr bwMode="auto">
          <a:xfrm>
            <a:off x="4892675" y="2579688"/>
            <a:ext cx="6794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уран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16" name="object 9"/>
          <p:cNvSpPr txBox="1">
            <a:spLocks noChangeArrowheads="1"/>
          </p:cNvSpPr>
          <p:nvPr/>
        </p:nvSpPr>
        <p:spPr bwMode="auto">
          <a:xfrm>
            <a:off x="5737225" y="2579688"/>
            <a:ext cx="234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и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17" name="object 10"/>
          <p:cNvSpPr txBox="1">
            <a:spLocks noChangeArrowheads="1"/>
          </p:cNvSpPr>
          <p:nvPr/>
        </p:nvSpPr>
        <p:spPr bwMode="auto">
          <a:xfrm>
            <a:off x="1701800" y="2605088"/>
            <a:ext cx="2047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bg-BG" sz="2100">
                <a:solidFill>
                  <a:srgbClr val="D6903C"/>
                </a:solidFill>
                <a:cs typeface="Arial" charset="0"/>
              </a:rPr>
              <a:t>●</a:t>
            </a:r>
            <a:endParaRPr lang="bg-BG" sz="2100">
              <a:cs typeface="Arial" charset="0"/>
            </a:endParaRPr>
          </a:p>
        </p:txBody>
      </p:sp>
      <p:sp>
        <p:nvSpPr>
          <p:cNvPr id="17418" name="object 11"/>
          <p:cNvSpPr txBox="1">
            <a:spLocks noChangeArrowheads="1"/>
          </p:cNvSpPr>
          <p:nvPr/>
        </p:nvSpPr>
        <p:spPr bwMode="auto">
          <a:xfrm>
            <a:off x="1974850" y="2906713"/>
            <a:ext cx="39243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радий в почвата под сградата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19" name="object 12"/>
          <p:cNvSpPr txBox="1">
            <a:spLocks noChangeArrowheads="1"/>
          </p:cNvSpPr>
          <p:nvPr/>
        </p:nvSpPr>
        <p:spPr bwMode="auto">
          <a:xfrm>
            <a:off x="1974850" y="3641725"/>
            <a:ext cx="4000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Колко лесно радона може да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20" name="object 13"/>
          <p:cNvSpPr txBox="1">
            <a:spLocks noChangeArrowheads="1"/>
          </p:cNvSpPr>
          <p:nvPr/>
        </p:nvSpPr>
        <p:spPr bwMode="auto">
          <a:xfrm>
            <a:off x="1701800" y="3667125"/>
            <a:ext cx="2047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bg-BG" sz="2100">
                <a:solidFill>
                  <a:srgbClr val="D6903C"/>
                </a:solidFill>
                <a:cs typeface="Arial" charset="0"/>
              </a:rPr>
              <a:t>●</a:t>
            </a:r>
            <a:endParaRPr lang="bg-BG" sz="2100">
              <a:cs typeface="Arial" charset="0"/>
            </a:endParaRPr>
          </a:p>
        </p:txBody>
      </p:sp>
      <p:sp>
        <p:nvSpPr>
          <p:cNvPr id="17421" name="object 14"/>
          <p:cNvSpPr txBox="1">
            <a:spLocks noChangeArrowheads="1"/>
          </p:cNvSpPr>
          <p:nvPr/>
        </p:nvSpPr>
        <p:spPr bwMode="auto">
          <a:xfrm>
            <a:off x="1974850" y="3968750"/>
            <a:ext cx="3524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се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22" name="object 15"/>
          <p:cNvSpPr txBox="1">
            <a:spLocks noChangeArrowheads="1"/>
          </p:cNvSpPr>
          <p:nvPr/>
        </p:nvSpPr>
        <p:spPr bwMode="auto">
          <a:xfrm>
            <a:off x="2474913" y="3968750"/>
            <a:ext cx="14097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придвижи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23" name="object 16"/>
          <p:cNvSpPr txBox="1">
            <a:spLocks noChangeArrowheads="1"/>
          </p:cNvSpPr>
          <p:nvPr/>
        </p:nvSpPr>
        <p:spPr bwMode="auto">
          <a:xfrm>
            <a:off x="4030663" y="3968750"/>
            <a:ext cx="15811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  <a:tabLst>
                <a:tab pos="481013" algn="l"/>
              </a:tabLst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от	почвата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24" name="object 17"/>
          <p:cNvSpPr txBox="1">
            <a:spLocks noChangeArrowheads="1"/>
          </p:cNvSpPr>
          <p:nvPr/>
        </p:nvSpPr>
        <p:spPr bwMode="auto">
          <a:xfrm>
            <a:off x="5757863" y="3968750"/>
            <a:ext cx="21748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в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25" name="object 18"/>
          <p:cNvSpPr txBox="1">
            <a:spLocks noChangeArrowheads="1"/>
          </p:cNvSpPr>
          <p:nvPr/>
        </p:nvSpPr>
        <p:spPr bwMode="auto">
          <a:xfrm>
            <a:off x="1974850" y="4298950"/>
            <a:ext cx="1190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сградата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26" name="object 19"/>
          <p:cNvSpPr txBox="1">
            <a:spLocks noChangeArrowheads="1"/>
          </p:cNvSpPr>
          <p:nvPr/>
        </p:nvSpPr>
        <p:spPr bwMode="auto">
          <a:xfrm>
            <a:off x="3271838" y="4298950"/>
            <a:ext cx="2222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–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27" name="object 20"/>
          <p:cNvSpPr txBox="1">
            <a:spLocks noChangeArrowheads="1"/>
          </p:cNvSpPr>
          <p:nvPr/>
        </p:nvSpPr>
        <p:spPr bwMode="auto">
          <a:xfrm>
            <a:off x="3598863" y="4298950"/>
            <a:ext cx="11842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  <a:tabLst>
                <a:tab pos="798513" algn="l"/>
              </a:tabLst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вида	на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28" name="object 21"/>
          <p:cNvSpPr txBox="1">
            <a:spLocks noChangeArrowheads="1"/>
          </p:cNvSpPr>
          <p:nvPr/>
        </p:nvSpPr>
        <p:spPr bwMode="auto">
          <a:xfrm>
            <a:off x="4884738" y="4298950"/>
            <a:ext cx="10890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почвата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29" name="object 22"/>
          <p:cNvSpPr txBox="1">
            <a:spLocks noChangeArrowheads="1"/>
          </p:cNvSpPr>
          <p:nvPr/>
        </p:nvSpPr>
        <p:spPr bwMode="auto">
          <a:xfrm>
            <a:off x="1974850" y="4627563"/>
            <a:ext cx="21748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(пропускливост)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30" name="object 23"/>
          <p:cNvSpPr txBox="1">
            <a:spLocks noChangeArrowheads="1"/>
          </p:cNvSpPr>
          <p:nvPr/>
        </p:nvSpPr>
        <p:spPr bwMode="auto">
          <a:xfrm>
            <a:off x="4321175" y="4627563"/>
            <a:ext cx="11033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  <a:tabLst>
                <a:tab pos="404813" algn="l"/>
              </a:tabLst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и	вида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31" name="object 24"/>
          <p:cNvSpPr txBox="1">
            <a:spLocks noChangeArrowheads="1"/>
          </p:cNvSpPr>
          <p:nvPr/>
        </p:nvSpPr>
        <p:spPr bwMode="auto">
          <a:xfrm>
            <a:off x="5592763" y="4627563"/>
            <a:ext cx="381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на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32" name="object 25"/>
          <p:cNvSpPr txBox="1">
            <a:spLocks noChangeArrowheads="1"/>
          </p:cNvSpPr>
          <p:nvPr/>
        </p:nvSpPr>
        <p:spPr bwMode="auto">
          <a:xfrm>
            <a:off x="1974850" y="4956175"/>
            <a:ext cx="40020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сградата (пукнатини на пода;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33" name="object 26"/>
          <p:cNvSpPr txBox="1">
            <a:spLocks noChangeArrowheads="1"/>
          </p:cNvSpPr>
          <p:nvPr/>
        </p:nvSpPr>
        <p:spPr bwMode="auto">
          <a:xfrm>
            <a:off x="1974850" y="5284788"/>
            <a:ext cx="14303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22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пукнатини</a:t>
            </a:r>
            <a:endParaRPr lang="bg-BG" sz="2400">
              <a:latin typeface="Calibri" pitchFamily="34" charset="0"/>
            </a:endParaRPr>
          </a:p>
          <a:p>
            <a:pPr>
              <a:lnSpc>
                <a:spcPts val="272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зидовете,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34" name="object 27"/>
          <p:cNvSpPr txBox="1">
            <a:spLocks noChangeArrowheads="1"/>
          </p:cNvSpPr>
          <p:nvPr/>
        </p:nvSpPr>
        <p:spPr bwMode="auto">
          <a:xfrm>
            <a:off x="3924300" y="5284788"/>
            <a:ext cx="2174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в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35" name="object 28"/>
          <p:cNvSpPr txBox="1">
            <a:spLocks noChangeArrowheads="1"/>
          </p:cNvSpPr>
          <p:nvPr/>
        </p:nvSpPr>
        <p:spPr bwMode="auto">
          <a:xfrm>
            <a:off x="4660900" y="5284788"/>
            <a:ext cx="13144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основата,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36" name="object 29"/>
          <p:cNvSpPr txBox="1">
            <a:spLocks noChangeArrowheads="1"/>
          </p:cNvSpPr>
          <p:nvPr/>
        </p:nvSpPr>
        <p:spPr bwMode="auto">
          <a:xfrm>
            <a:off x="3895725" y="5611813"/>
            <a:ext cx="207803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канализацията,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37" name="object 30"/>
          <p:cNvSpPr txBox="1">
            <a:spLocks noChangeArrowheads="1"/>
          </p:cNvSpPr>
          <p:nvPr/>
        </p:nvSpPr>
        <p:spPr bwMode="auto">
          <a:xfrm>
            <a:off x="1974850" y="5942013"/>
            <a:ext cx="23145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238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комуникационни</a:t>
            </a:r>
            <a:endParaRPr lang="bg-BG" sz="2400">
              <a:latin typeface="Calibri" pitchFamily="34" charset="0"/>
            </a:endParaRPr>
          </a:p>
          <a:p>
            <a:pPr>
              <a:lnSpc>
                <a:spcPts val="2738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други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38" name="object 31"/>
          <p:cNvSpPr txBox="1">
            <a:spLocks noChangeArrowheads="1"/>
          </p:cNvSpPr>
          <p:nvPr/>
        </p:nvSpPr>
        <p:spPr bwMode="auto">
          <a:xfrm>
            <a:off x="4468813" y="5942013"/>
            <a:ext cx="8429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тръби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39" name="object 32"/>
          <p:cNvSpPr txBox="1">
            <a:spLocks noChangeArrowheads="1"/>
          </p:cNvSpPr>
          <p:nvPr/>
        </p:nvSpPr>
        <p:spPr bwMode="auto">
          <a:xfrm>
            <a:off x="5740400" y="5942013"/>
            <a:ext cx="234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и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7440" name="object 33"/>
          <p:cNvSpPr txBox="1">
            <a:spLocks noChangeArrowheads="1"/>
          </p:cNvSpPr>
          <p:nvPr/>
        </p:nvSpPr>
        <p:spPr bwMode="auto">
          <a:xfrm>
            <a:off x="9434513" y="6662738"/>
            <a:ext cx="16668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625"/>
              </a:lnSpc>
            </a:pPr>
            <a:r>
              <a:rPr lang="bg-BG" sz="1600">
                <a:solidFill>
                  <a:srgbClr val="434C25"/>
                </a:solidFill>
                <a:latin typeface="Constantia" pitchFamily="18" charset="0"/>
              </a:rPr>
              <a:t>6</a:t>
            </a:r>
            <a:endParaRPr lang="bg-BG" sz="160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 noChangeArrowheads="1"/>
          </p:cNvSpPr>
          <p:nvPr/>
        </p:nvSpPr>
        <p:spPr bwMode="auto">
          <a:xfrm>
            <a:off x="622300" y="349250"/>
            <a:ext cx="9525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>
                <a:latin typeface="Calibri" pitchFamily="34" charset="0"/>
              </a:rPr>
              <a:t>	</a:t>
            </a:r>
          </a:p>
          <a:p>
            <a:r>
              <a:rPr lang="ru-RU" sz="2200">
                <a:latin typeface="Calibri" pitchFamily="34" charset="0"/>
              </a:rPr>
              <a:t>	● През денонощието концентрацията на радона в помещенията се изменя непрекъснато. Минимумът е между 12ч. и 15ч., а максимумът – </a:t>
            </a:r>
          </a:p>
          <a:p>
            <a:r>
              <a:rPr lang="ru-RU" sz="2200">
                <a:latin typeface="Calibri" pitchFamily="34" charset="0"/>
              </a:rPr>
              <a:t>между 24ч. и 5ч. През зимата постъпването на радон е около четири пъти по-интензивно, отколкото през лятото. Тенденциите за пестене на енергия чрез уплътняването на прозорците води до намаляване на въздушния обмен и с това до повишаване на нивото на радона.</a:t>
            </a:r>
          </a:p>
          <a:p>
            <a:r>
              <a:rPr lang="ru-RU" sz="2200">
                <a:latin typeface="Calibri" pitchFamily="34" charset="0"/>
              </a:rPr>
              <a:t>	● Радонът се събира в мазетата на стари постройки, които нямат бетониран под и уплътнени стени. Но и малки неуплътнения на основите на сградата (пукнатини на подовата настилка, дренажа на фуги между стените и пода) са източници, от които радона “избликва” - </a:t>
            </a:r>
            <a:r>
              <a:rPr lang="bg-BG" sz="2200">
                <a:latin typeface="Calibri" pitchFamily="34" charset="0"/>
              </a:rPr>
              <a:t>невидим и без мирис.</a:t>
            </a:r>
          </a:p>
          <a:p>
            <a:r>
              <a:rPr lang="ru-RU" sz="2200">
                <a:latin typeface="Calibri" pitchFamily="34" charset="0"/>
              </a:rPr>
              <a:t>	● При честото отваряне на врати и </a:t>
            </a:r>
            <a:r>
              <a:rPr lang="bg-BG" sz="2200">
                <a:latin typeface="Calibri" pitchFamily="34" charset="0"/>
              </a:rPr>
              <a:t>прозорци концентрацията на </a:t>
            </a:r>
          </a:p>
          <a:p>
            <a:r>
              <a:rPr lang="bg-BG" sz="2200">
                <a:latin typeface="Calibri" pitchFamily="34" charset="0"/>
              </a:rPr>
              <a:t>радона </a:t>
            </a:r>
            <a:r>
              <a:rPr lang="ru-RU" sz="2200">
                <a:latin typeface="Calibri" pitchFamily="34" charset="0"/>
              </a:rPr>
              <a:t>спада до тази във външния въздух. Едно добро проветряване на помещенията е най-простият и ефикасен начин за </a:t>
            </a:r>
            <a:r>
              <a:rPr lang="bg-BG" sz="2200">
                <a:latin typeface="Calibri" pitchFamily="34" charset="0"/>
              </a:rPr>
              <a:t>намаляване на концентрацията и </a:t>
            </a:r>
            <a:r>
              <a:rPr lang="ru-RU" sz="2200">
                <a:latin typeface="Calibri" pitchFamily="34" charset="0"/>
              </a:rPr>
              <a:t>съответно на облъчването от радон.</a:t>
            </a:r>
          </a:p>
          <a:p>
            <a:r>
              <a:rPr lang="ru-RU" sz="2200">
                <a:latin typeface="Calibri" pitchFamily="34" charset="0"/>
              </a:rPr>
              <a:t>	● Радоновите нива се различават от жилище до жилище.</a:t>
            </a:r>
          </a:p>
          <a:p>
            <a:r>
              <a:rPr lang="ru-RU" sz="2200">
                <a:latin typeface="Calibri" pitchFamily="34" charset="0"/>
              </a:rPr>
              <a:t>Единственият начин да се установи, има ли радонов проблем във вашия</a:t>
            </a:r>
          </a:p>
          <a:p>
            <a:r>
              <a:rPr lang="ru-RU" sz="2200">
                <a:latin typeface="Calibri" pitchFamily="34" charset="0"/>
              </a:rPr>
              <a:t>дом е да се направи измерване.</a:t>
            </a:r>
          </a:p>
        </p:txBody>
      </p:sp>
      <p:sp>
        <p:nvSpPr>
          <p:cNvPr id="18434" name="object 33"/>
          <p:cNvSpPr txBox="1">
            <a:spLocks noChangeArrowheads="1"/>
          </p:cNvSpPr>
          <p:nvPr/>
        </p:nvSpPr>
        <p:spPr bwMode="auto">
          <a:xfrm>
            <a:off x="9434513" y="6662738"/>
            <a:ext cx="16668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625"/>
              </a:lnSpc>
            </a:pPr>
            <a:r>
              <a:rPr lang="bg-BG" sz="1600">
                <a:solidFill>
                  <a:srgbClr val="434C25"/>
                </a:solidFill>
                <a:latin typeface="Constantia" pitchFamily="18" charset="0"/>
              </a:rPr>
              <a:t>6</a:t>
            </a:r>
            <a:endParaRPr lang="bg-BG" sz="160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8435" name="object 63"/>
          <p:cNvSpPr txBox="1">
            <a:spLocks noChangeArrowheads="1"/>
          </p:cNvSpPr>
          <p:nvPr/>
        </p:nvSpPr>
        <p:spPr bwMode="auto">
          <a:xfrm>
            <a:off x="1308100" y="730250"/>
            <a:ext cx="8293100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25"/>
              </a:lnSpc>
            </a:pPr>
            <a:endParaRPr lang="bg-BG" sz="2400" baseline="2400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9458" name="object 3"/>
          <p:cNvSpPr>
            <a:spLocks noChangeArrowheads="1"/>
          </p:cNvSpPr>
          <p:nvPr/>
        </p:nvSpPr>
        <p:spPr bwMode="auto">
          <a:xfrm>
            <a:off x="6288088" y="1833563"/>
            <a:ext cx="2873375" cy="4103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19459" name="object 4"/>
          <p:cNvSpPr txBox="1">
            <a:spLocks noChangeArrowheads="1"/>
          </p:cNvSpPr>
          <p:nvPr/>
        </p:nvSpPr>
        <p:spPr bwMode="auto">
          <a:xfrm>
            <a:off x="1335088" y="1014413"/>
            <a:ext cx="27574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Концентрация</a:t>
            </a:r>
            <a:endParaRPr lang="bg-BG" sz="34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bg-BG" sz="3400">
              <a:latin typeface="Calibri" pitchFamily="34" charset="0"/>
            </a:endParaRPr>
          </a:p>
          <a:p>
            <a:pPr>
              <a:lnSpc>
                <a:spcPts val="1200"/>
              </a:lnSpc>
            </a:pPr>
            <a:endParaRPr lang="bg-BG" sz="3400">
              <a:latin typeface="Calibri" pitchFamily="34" charset="0"/>
            </a:endParaRPr>
          </a:p>
          <a:p>
            <a:r>
              <a:rPr lang="bg-BG" sz="2600">
                <a:latin typeface="Calibri" pitchFamily="34" charset="0"/>
              </a:rPr>
              <a:t>ЗАВИСИ ОТ:</a:t>
            </a:r>
          </a:p>
        </p:txBody>
      </p:sp>
      <p:sp>
        <p:nvSpPr>
          <p:cNvPr id="19460" name="object 5"/>
          <p:cNvSpPr txBox="1">
            <a:spLocks noChangeArrowheads="1"/>
          </p:cNvSpPr>
          <p:nvPr/>
        </p:nvSpPr>
        <p:spPr bwMode="auto">
          <a:xfrm>
            <a:off x="4073525" y="1014413"/>
            <a:ext cx="20843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на радон в</a:t>
            </a:r>
            <a:endParaRPr lang="bg-BG" sz="3400">
              <a:latin typeface="Calibri" pitchFamily="34" charset="0"/>
            </a:endParaRPr>
          </a:p>
        </p:txBody>
      </p:sp>
      <p:sp>
        <p:nvSpPr>
          <p:cNvPr id="19461" name="object 6"/>
          <p:cNvSpPr txBox="1">
            <a:spLocks noChangeArrowheads="1"/>
          </p:cNvSpPr>
          <p:nvPr/>
        </p:nvSpPr>
        <p:spPr bwMode="auto">
          <a:xfrm>
            <a:off x="6140450" y="1014413"/>
            <a:ext cx="17351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bg-BG" sz="3400">
                <a:solidFill>
                  <a:srgbClr val="5B4F4F"/>
                </a:solidFill>
                <a:latin typeface="Calibri" pitchFamily="34" charset="0"/>
              </a:rPr>
              <a:t>сградите</a:t>
            </a:r>
            <a:endParaRPr lang="bg-BG" sz="3400">
              <a:latin typeface="Calibri" pitchFamily="34" charset="0"/>
            </a:endParaRPr>
          </a:p>
        </p:txBody>
      </p:sp>
      <p:sp>
        <p:nvSpPr>
          <p:cNvPr id="19462" name="object 7"/>
          <p:cNvSpPr txBox="1">
            <a:spLocks noChangeArrowheads="1"/>
          </p:cNvSpPr>
          <p:nvPr/>
        </p:nvSpPr>
        <p:spPr bwMode="auto">
          <a:xfrm>
            <a:off x="1974850" y="2687638"/>
            <a:ext cx="1685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Естествена</a:t>
            </a:r>
            <a:endParaRPr lang="bg-BG" sz="2400">
              <a:latin typeface="Calibri" pitchFamily="34" charset="0"/>
            </a:endParaRPr>
          </a:p>
          <a:p>
            <a:pPr>
              <a:lnSpc>
                <a:spcPts val="28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наляганията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63" name="object 8"/>
          <p:cNvSpPr txBox="1">
            <a:spLocks noChangeArrowheads="1"/>
          </p:cNvSpPr>
          <p:nvPr/>
        </p:nvSpPr>
        <p:spPr bwMode="auto">
          <a:xfrm>
            <a:off x="4046538" y="2687638"/>
            <a:ext cx="12303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разлика</a:t>
            </a:r>
            <a:endParaRPr lang="bg-BG" sz="2400">
              <a:latin typeface="Calibri" pitchFamily="34" charset="0"/>
            </a:endParaRPr>
          </a:p>
          <a:p>
            <a:pPr>
              <a:lnSpc>
                <a:spcPts val="28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почвата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64" name="object 9"/>
          <p:cNvSpPr txBox="1">
            <a:spLocks noChangeArrowheads="1"/>
          </p:cNvSpPr>
          <p:nvPr/>
        </p:nvSpPr>
        <p:spPr bwMode="auto">
          <a:xfrm>
            <a:off x="5413375" y="2687638"/>
            <a:ext cx="5032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в</a:t>
            </a:r>
            <a:endParaRPr lang="bg-BG" sz="2400">
              <a:latin typeface="Calibri" pitchFamily="34" charset="0"/>
            </a:endParaRPr>
          </a:p>
          <a:p>
            <a:pPr algn="r">
              <a:lnSpc>
                <a:spcPts val="28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под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65" name="object 10"/>
          <p:cNvSpPr txBox="1">
            <a:spLocks noChangeArrowheads="1"/>
          </p:cNvSpPr>
          <p:nvPr/>
        </p:nvSpPr>
        <p:spPr bwMode="auto">
          <a:xfrm>
            <a:off x="1701800" y="2713038"/>
            <a:ext cx="2047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bg-BG" sz="2100">
                <a:solidFill>
                  <a:srgbClr val="D6903C"/>
                </a:solidFill>
                <a:cs typeface="Arial" charset="0"/>
              </a:rPr>
              <a:t>●</a:t>
            </a:r>
            <a:endParaRPr lang="bg-BG" sz="2100">
              <a:cs typeface="Arial" charset="0"/>
            </a:endParaRPr>
          </a:p>
        </p:txBody>
      </p:sp>
      <p:sp>
        <p:nvSpPr>
          <p:cNvPr id="19466" name="object 11"/>
          <p:cNvSpPr txBox="1">
            <a:spLocks noChangeArrowheads="1"/>
          </p:cNvSpPr>
          <p:nvPr/>
        </p:nvSpPr>
        <p:spPr bwMode="auto">
          <a:xfrm>
            <a:off x="3798888" y="3052763"/>
            <a:ext cx="2174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в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67" name="object 12"/>
          <p:cNvSpPr txBox="1">
            <a:spLocks noChangeArrowheads="1"/>
          </p:cNvSpPr>
          <p:nvPr/>
        </p:nvSpPr>
        <p:spPr bwMode="auto">
          <a:xfrm>
            <a:off x="1974850" y="3417888"/>
            <a:ext cx="14239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сградата и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68" name="object 13"/>
          <p:cNvSpPr txBox="1">
            <a:spLocks noChangeArrowheads="1"/>
          </p:cNvSpPr>
          <p:nvPr/>
        </p:nvSpPr>
        <p:spPr bwMode="auto">
          <a:xfrm>
            <a:off x="3395663" y="3417888"/>
            <a:ext cx="2174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в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69" name="object 14"/>
          <p:cNvSpPr txBox="1">
            <a:spLocks noChangeArrowheads="1"/>
          </p:cNvSpPr>
          <p:nvPr/>
        </p:nvSpPr>
        <p:spPr bwMode="auto">
          <a:xfrm>
            <a:off x="3609975" y="3417888"/>
            <a:ext cx="1885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самата сграда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70" name="object 15"/>
          <p:cNvSpPr txBox="1">
            <a:spLocks noChangeArrowheads="1"/>
          </p:cNvSpPr>
          <p:nvPr/>
        </p:nvSpPr>
        <p:spPr bwMode="auto">
          <a:xfrm>
            <a:off x="1974850" y="4224338"/>
            <a:ext cx="7191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Нива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71" name="object 16"/>
          <p:cNvSpPr txBox="1">
            <a:spLocks noChangeArrowheads="1"/>
          </p:cNvSpPr>
          <p:nvPr/>
        </p:nvSpPr>
        <p:spPr bwMode="auto">
          <a:xfrm>
            <a:off x="2970213" y="4224338"/>
            <a:ext cx="381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на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72" name="object 17"/>
          <p:cNvSpPr txBox="1">
            <a:spLocks noChangeArrowheads="1"/>
          </p:cNvSpPr>
          <p:nvPr/>
        </p:nvSpPr>
        <p:spPr bwMode="auto">
          <a:xfrm>
            <a:off x="3625850" y="4224338"/>
            <a:ext cx="18557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вентилацията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73" name="object 18"/>
          <p:cNvSpPr txBox="1">
            <a:spLocks noChangeArrowheads="1"/>
          </p:cNvSpPr>
          <p:nvPr/>
        </p:nvSpPr>
        <p:spPr bwMode="auto">
          <a:xfrm>
            <a:off x="5756275" y="4224338"/>
            <a:ext cx="2174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в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74" name="object 19"/>
          <p:cNvSpPr txBox="1">
            <a:spLocks noChangeArrowheads="1"/>
          </p:cNvSpPr>
          <p:nvPr/>
        </p:nvSpPr>
        <p:spPr bwMode="auto">
          <a:xfrm>
            <a:off x="1701800" y="4249738"/>
            <a:ext cx="2047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bg-BG" sz="2100">
                <a:solidFill>
                  <a:srgbClr val="D6903C"/>
                </a:solidFill>
                <a:cs typeface="Arial" charset="0"/>
              </a:rPr>
              <a:t>●</a:t>
            </a:r>
            <a:endParaRPr lang="bg-BG" sz="2100">
              <a:cs typeface="Arial" charset="0"/>
            </a:endParaRPr>
          </a:p>
        </p:txBody>
      </p:sp>
      <p:sp>
        <p:nvSpPr>
          <p:cNvPr id="19475" name="object 20"/>
          <p:cNvSpPr txBox="1">
            <a:spLocks noChangeArrowheads="1"/>
          </p:cNvSpPr>
          <p:nvPr/>
        </p:nvSpPr>
        <p:spPr bwMode="auto">
          <a:xfrm>
            <a:off x="1974850" y="4589463"/>
            <a:ext cx="11906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434C25"/>
                </a:solidFill>
                <a:latin typeface="Calibri" pitchFamily="34" charset="0"/>
              </a:rPr>
              <a:t>сградата</a:t>
            </a:r>
            <a:endParaRPr lang="bg-BG" sz="2400">
              <a:latin typeface="Calibri" pitchFamily="34" charset="0"/>
            </a:endParaRPr>
          </a:p>
        </p:txBody>
      </p:sp>
      <p:sp>
        <p:nvSpPr>
          <p:cNvPr id="19476" name="object 21"/>
          <p:cNvSpPr txBox="1">
            <a:spLocks noChangeArrowheads="1"/>
          </p:cNvSpPr>
          <p:nvPr/>
        </p:nvSpPr>
        <p:spPr bwMode="auto">
          <a:xfrm>
            <a:off x="9440863" y="6662738"/>
            <a:ext cx="15398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625"/>
              </a:lnSpc>
            </a:pPr>
            <a:r>
              <a:rPr lang="bg-BG" sz="1600">
                <a:solidFill>
                  <a:srgbClr val="434C25"/>
                </a:solidFill>
                <a:latin typeface="Constantia" pitchFamily="18" charset="0"/>
              </a:rPr>
              <a:t>7</a:t>
            </a:r>
            <a:endParaRPr lang="bg-BG" sz="160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4071938" y="3073400"/>
            <a:ext cx="1935162" cy="1944688"/>
          </a:xfrm>
          <a:custGeom>
            <a:avLst/>
            <a:gdLst>
              <a:gd name="T0" fmla="*/ 0 w 1935479"/>
              <a:gd name="T1" fmla="*/ 0 h 1944623"/>
              <a:gd name="T2" fmla="*/ 1935479 w 1935479"/>
              <a:gd name="T3" fmla="*/ 1944623 h 1944623"/>
            </a:gdLst>
            <a:ahLst/>
            <a:cxnLst/>
            <a:rect l="T0" t="T1" r="T2" b="T3"/>
            <a:pathLst>
              <a:path w="1935479" h="1944623">
                <a:moveTo>
                  <a:pt x="1935479" y="1748027"/>
                </a:moveTo>
                <a:lnTo>
                  <a:pt x="1935479" y="196595"/>
                </a:lnTo>
                <a:lnTo>
                  <a:pt x="1932431" y="156971"/>
                </a:lnTo>
                <a:lnTo>
                  <a:pt x="1918715" y="120395"/>
                </a:lnTo>
                <a:lnTo>
                  <a:pt x="1877567" y="57911"/>
                </a:lnTo>
                <a:lnTo>
                  <a:pt x="1816607" y="16763"/>
                </a:lnTo>
                <a:lnTo>
                  <a:pt x="1778507" y="4571"/>
                </a:lnTo>
                <a:lnTo>
                  <a:pt x="1738883" y="0"/>
                </a:lnTo>
                <a:lnTo>
                  <a:pt x="196595" y="0"/>
                </a:lnTo>
                <a:lnTo>
                  <a:pt x="156971" y="4571"/>
                </a:lnTo>
                <a:lnTo>
                  <a:pt x="120395" y="16763"/>
                </a:lnTo>
                <a:lnTo>
                  <a:pt x="57911" y="57911"/>
                </a:lnTo>
                <a:lnTo>
                  <a:pt x="16763" y="120395"/>
                </a:lnTo>
                <a:lnTo>
                  <a:pt x="4571" y="156971"/>
                </a:lnTo>
                <a:lnTo>
                  <a:pt x="0" y="196595"/>
                </a:lnTo>
                <a:lnTo>
                  <a:pt x="0" y="1748027"/>
                </a:lnTo>
                <a:lnTo>
                  <a:pt x="4571" y="1787651"/>
                </a:lnTo>
                <a:lnTo>
                  <a:pt x="16763" y="1825751"/>
                </a:lnTo>
                <a:lnTo>
                  <a:pt x="57911" y="1886711"/>
                </a:lnTo>
                <a:lnTo>
                  <a:pt x="86867" y="1912619"/>
                </a:lnTo>
                <a:lnTo>
                  <a:pt x="156971" y="1941575"/>
                </a:lnTo>
                <a:lnTo>
                  <a:pt x="196595" y="1944623"/>
                </a:lnTo>
                <a:lnTo>
                  <a:pt x="1738883" y="1944623"/>
                </a:lnTo>
                <a:lnTo>
                  <a:pt x="1778507" y="1941575"/>
                </a:lnTo>
                <a:lnTo>
                  <a:pt x="1816607" y="1927859"/>
                </a:lnTo>
                <a:lnTo>
                  <a:pt x="1877567" y="1886711"/>
                </a:lnTo>
                <a:lnTo>
                  <a:pt x="1903475" y="1857755"/>
                </a:lnTo>
                <a:lnTo>
                  <a:pt x="1932431" y="1787651"/>
                </a:lnTo>
                <a:lnTo>
                  <a:pt x="1935479" y="17480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3" name="object 4"/>
          <p:cNvSpPr>
            <a:spLocks noChangeArrowheads="1"/>
          </p:cNvSpPr>
          <p:nvPr/>
        </p:nvSpPr>
        <p:spPr bwMode="auto">
          <a:xfrm>
            <a:off x="4251325" y="3278188"/>
            <a:ext cx="1552575" cy="1293812"/>
          </a:xfrm>
          <a:custGeom>
            <a:avLst/>
            <a:gdLst>
              <a:gd name="T0" fmla="*/ 0 w 1551431"/>
              <a:gd name="T1" fmla="*/ 0 h 1293875"/>
              <a:gd name="T2" fmla="*/ 1551431 w 1551431"/>
              <a:gd name="T3" fmla="*/ 1293875 h 1293875"/>
            </a:gdLst>
            <a:ahLst/>
            <a:cxnLst/>
            <a:rect l="T0" t="T1" r="T2" b="T3"/>
            <a:pathLst>
              <a:path w="1551431" h="1293875">
                <a:moveTo>
                  <a:pt x="1551431" y="537971"/>
                </a:moveTo>
                <a:lnTo>
                  <a:pt x="1261871" y="0"/>
                </a:lnTo>
                <a:lnTo>
                  <a:pt x="262127" y="0"/>
                </a:lnTo>
                <a:lnTo>
                  <a:pt x="0" y="537971"/>
                </a:lnTo>
                <a:lnTo>
                  <a:pt x="176783" y="537971"/>
                </a:lnTo>
                <a:lnTo>
                  <a:pt x="176783" y="1287779"/>
                </a:lnTo>
                <a:lnTo>
                  <a:pt x="1353311" y="1293875"/>
                </a:lnTo>
                <a:lnTo>
                  <a:pt x="1353311" y="537971"/>
                </a:lnTo>
                <a:lnTo>
                  <a:pt x="1551431" y="5379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4076700" y="4557713"/>
            <a:ext cx="1911350" cy="93662"/>
          </a:xfrm>
          <a:custGeom>
            <a:avLst/>
            <a:gdLst>
              <a:gd name="T0" fmla="*/ 0 w 1911096"/>
              <a:gd name="T1" fmla="*/ 0 h 92964"/>
              <a:gd name="T2" fmla="*/ 1911096 w 1911096"/>
              <a:gd name="T3" fmla="*/ 92964 h 92964"/>
            </a:gdLst>
            <a:ahLst/>
            <a:cxnLst/>
            <a:rect l="T0" t="T1" r="T2" b="T3"/>
            <a:pathLst>
              <a:path w="1911096" h="92964">
                <a:moveTo>
                  <a:pt x="0" y="0"/>
                </a:moveTo>
                <a:lnTo>
                  <a:pt x="0" y="92964"/>
                </a:lnTo>
                <a:lnTo>
                  <a:pt x="1911096" y="92964"/>
                </a:lnTo>
                <a:lnTo>
                  <a:pt x="1911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5959475" y="4651375"/>
            <a:ext cx="76200" cy="273050"/>
          </a:xfrm>
          <a:custGeom>
            <a:avLst/>
            <a:gdLst>
              <a:gd name="T0" fmla="*/ 0 w 76200"/>
              <a:gd name="T1" fmla="*/ 0 h 272796"/>
              <a:gd name="T2" fmla="*/ 76200 w 76200"/>
              <a:gd name="T3" fmla="*/ 272796 h 272796"/>
            </a:gdLst>
            <a:ahLst/>
            <a:cxnLst/>
            <a:rect l="T0" t="T1" r="T2" b="T3"/>
            <a:pathLst>
              <a:path w="76200" h="272796">
                <a:moveTo>
                  <a:pt x="0" y="0"/>
                </a:moveTo>
                <a:lnTo>
                  <a:pt x="0" y="272796"/>
                </a:lnTo>
                <a:lnTo>
                  <a:pt x="76200" y="272796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6" name="object 7"/>
          <p:cNvSpPr>
            <a:spLocks noChangeArrowheads="1"/>
          </p:cNvSpPr>
          <p:nvPr/>
        </p:nvSpPr>
        <p:spPr bwMode="auto">
          <a:xfrm>
            <a:off x="4675188" y="4124325"/>
            <a:ext cx="71437" cy="109538"/>
          </a:xfrm>
          <a:custGeom>
            <a:avLst/>
            <a:gdLst>
              <a:gd name="T0" fmla="*/ 0 w 71627"/>
              <a:gd name="T1" fmla="*/ 0 h 109727"/>
              <a:gd name="T2" fmla="*/ 71627 w 71627"/>
              <a:gd name="T3" fmla="*/ 109727 h 109727"/>
            </a:gdLst>
            <a:ahLst/>
            <a:cxnLst/>
            <a:rect l="T0" t="T1" r="T2" b="T3"/>
            <a:pathLst>
              <a:path w="71627" h="109727">
                <a:moveTo>
                  <a:pt x="0" y="0"/>
                </a:moveTo>
                <a:lnTo>
                  <a:pt x="0" y="109727"/>
                </a:lnTo>
                <a:lnTo>
                  <a:pt x="71627" y="109727"/>
                </a:lnTo>
                <a:lnTo>
                  <a:pt x="7162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4675188" y="4262438"/>
            <a:ext cx="71437" cy="106362"/>
          </a:xfrm>
          <a:custGeom>
            <a:avLst/>
            <a:gdLst>
              <a:gd name="T0" fmla="*/ 0 w 71627"/>
              <a:gd name="T1" fmla="*/ 0 h 106679"/>
              <a:gd name="T2" fmla="*/ 71627 w 71627"/>
              <a:gd name="T3" fmla="*/ 106679 h 106679"/>
            </a:gdLst>
            <a:ahLst/>
            <a:cxnLst/>
            <a:rect l="T0" t="T1" r="T2" b="T3"/>
            <a:pathLst>
              <a:path w="71627" h="106679">
                <a:moveTo>
                  <a:pt x="0" y="0"/>
                </a:moveTo>
                <a:lnTo>
                  <a:pt x="0" y="106679"/>
                </a:lnTo>
                <a:lnTo>
                  <a:pt x="71627" y="106679"/>
                </a:lnTo>
                <a:lnTo>
                  <a:pt x="7162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4573588" y="4124325"/>
            <a:ext cx="73025" cy="109538"/>
          </a:xfrm>
          <a:custGeom>
            <a:avLst/>
            <a:gdLst>
              <a:gd name="T0" fmla="*/ 0 w 73151"/>
              <a:gd name="T1" fmla="*/ 0 h 109727"/>
              <a:gd name="T2" fmla="*/ 73151 w 73151"/>
              <a:gd name="T3" fmla="*/ 109727 h 109727"/>
            </a:gdLst>
            <a:ahLst/>
            <a:cxnLst/>
            <a:rect l="T0" t="T1" r="T2" b="T3"/>
            <a:pathLst>
              <a:path w="73151" h="109727">
                <a:moveTo>
                  <a:pt x="0" y="0"/>
                </a:moveTo>
                <a:lnTo>
                  <a:pt x="0" y="109727"/>
                </a:lnTo>
                <a:lnTo>
                  <a:pt x="73151" y="109727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4573588" y="4262438"/>
            <a:ext cx="73025" cy="106362"/>
          </a:xfrm>
          <a:custGeom>
            <a:avLst/>
            <a:gdLst>
              <a:gd name="T0" fmla="*/ 0 w 73151"/>
              <a:gd name="T1" fmla="*/ 0 h 106679"/>
              <a:gd name="T2" fmla="*/ 73151 w 73151"/>
              <a:gd name="T3" fmla="*/ 106679 h 106679"/>
            </a:gdLst>
            <a:ahLst/>
            <a:cxnLst/>
            <a:rect l="T0" t="T1" r="T2" b="T3"/>
            <a:pathLst>
              <a:path w="73151" h="106679">
                <a:moveTo>
                  <a:pt x="0" y="0"/>
                </a:moveTo>
                <a:lnTo>
                  <a:pt x="0" y="106679"/>
                </a:lnTo>
                <a:lnTo>
                  <a:pt x="73151" y="106679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5381625" y="4124325"/>
            <a:ext cx="73025" cy="109538"/>
          </a:xfrm>
          <a:custGeom>
            <a:avLst/>
            <a:gdLst>
              <a:gd name="T0" fmla="*/ 0 w 73151"/>
              <a:gd name="T1" fmla="*/ 0 h 109727"/>
              <a:gd name="T2" fmla="*/ 73151 w 73151"/>
              <a:gd name="T3" fmla="*/ 109727 h 109727"/>
            </a:gdLst>
            <a:ahLst/>
            <a:cxnLst/>
            <a:rect l="T0" t="T1" r="T2" b="T3"/>
            <a:pathLst>
              <a:path w="73151" h="109727">
                <a:moveTo>
                  <a:pt x="0" y="0"/>
                </a:moveTo>
                <a:lnTo>
                  <a:pt x="0" y="109727"/>
                </a:lnTo>
                <a:lnTo>
                  <a:pt x="73151" y="109727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91" name="object 12"/>
          <p:cNvSpPr>
            <a:spLocks noChangeArrowheads="1"/>
          </p:cNvSpPr>
          <p:nvPr/>
        </p:nvSpPr>
        <p:spPr bwMode="auto">
          <a:xfrm>
            <a:off x="5381625" y="4262438"/>
            <a:ext cx="73025" cy="106362"/>
          </a:xfrm>
          <a:custGeom>
            <a:avLst/>
            <a:gdLst>
              <a:gd name="T0" fmla="*/ 0 w 73151"/>
              <a:gd name="T1" fmla="*/ 0 h 106679"/>
              <a:gd name="T2" fmla="*/ 73151 w 73151"/>
              <a:gd name="T3" fmla="*/ 106679 h 106679"/>
            </a:gdLst>
            <a:ahLst/>
            <a:cxnLst/>
            <a:rect l="T0" t="T1" r="T2" b="T3"/>
            <a:pathLst>
              <a:path w="73151" h="106679">
                <a:moveTo>
                  <a:pt x="0" y="0"/>
                </a:moveTo>
                <a:lnTo>
                  <a:pt x="0" y="106679"/>
                </a:lnTo>
                <a:lnTo>
                  <a:pt x="73151" y="106679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5278438" y="4124325"/>
            <a:ext cx="73025" cy="109538"/>
          </a:xfrm>
          <a:custGeom>
            <a:avLst/>
            <a:gdLst>
              <a:gd name="T0" fmla="*/ 0 w 73151"/>
              <a:gd name="T1" fmla="*/ 0 h 109727"/>
              <a:gd name="T2" fmla="*/ 73151 w 73151"/>
              <a:gd name="T3" fmla="*/ 109727 h 109727"/>
            </a:gdLst>
            <a:ahLst/>
            <a:cxnLst/>
            <a:rect l="T0" t="T1" r="T2" b="T3"/>
            <a:pathLst>
              <a:path w="73151" h="109727">
                <a:moveTo>
                  <a:pt x="0" y="0"/>
                </a:moveTo>
                <a:lnTo>
                  <a:pt x="0" y="109727"/>
                </a:lnTo>
                <a:lnTo>
                  <a:pt x="73151" y="109727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5278438" y="4262438"/>
            <a:ext cx="73025" cy="106362"/>
          </a:xfrm>
          <a:custGeom>
            <a:avLst/>
            <a:gdLst>
              <a:gd name="T0" fmla="*/ 0 w 73151"/>
              <a:gd name="T1" fmla="*/ 0 h 106679"/>
              <a:gd name="T2" fmla="*/ 73151 w 73151"/>
              <a:gd name="T3" fmla="*/ 106679 h 106679"/>
            </a:gdLst>
            <a:ahLst/>
            <a:cxnLst/>
            <a:rect l="T0" t="T1" r="T2" b="T3"/>
            <a:pathLst>
              <a:path w="73151" h="106679">
                <a:moveTo>
                  <a:pt x="0" y="0"/>
                </a:moveTo>
                <a:lnTo>
                  <a:pt x="0" y="106679"/>
                </a:lnTo>
                <a:lnTo>
                  <a:pt x="73151" y="106679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94" name="object 15"/>
          <p:cNvSpPr>
            <a:spLocks noChangeArrowheads="1"/>
          </p:cNvSpPr>
          <p:nvPr/>
        </p:nvSpPr>
        <p:spPr bwMode="auto">
          <a:xfrm>
            <a:off x="4594225" y="3216275"/>
            <a:ext cx="141288" cy="374650"/>
          </a:xfrm>
          <a:custGeom>
            <a:avLst/>
            <a:gdLst>
              <a:gd name="T0" fmla="*/ 0 w 140208"/>
              <a:gd name="T1" fmla="*/ 0 h 374904"/>
              <a:gd name="T2" fmla="*/ 140208 w 140208"/>
              <a:gd name="T3" fmla="*/ 374904 h 374904"/>
            </a:gdLst>
            <a:ahLst/>
            <a:cxnLst/>
            <a:rect l="T0" t="T1" r="T2" b="T3"/>
            <a:pathLst>
              <a:path w="140208" h="374904">
                <a:moveTo>
                  <a:pt x="0" y="0"/>
                </a:moveTo>
                <a:lnTo>
                  <a:pt x="0" y="374904"/>
                </a:lnTo>
                <a:lnTo>
                  <a:pt x="140208" y="374904"/>
                </a:lnTo>
                <a:lnTo>
                  <a:pt x="1402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4565650" y="3157538"/>
            <a:ext cx="192088" cy="58737"/>
          </a:xfrm>
          <a:custGeom>
            <a:avLst/>
            <a:gdLst>
              <a:gd name="T0" fmla="*/ 0 w 192023"/>
              <a:gd name="T1" fmla="*/ 0 h 57911"/>
              <a:gd name="T2" fmla="*/ 192023 w 192023"/>
              <a:gd name="T3" fmla="*/ 57911 h 57911"/>
            </a:gdLst>
            <a:ahLst/>
            <a:cxnLst/>
            <a:rect l="T0" t="T1" r="T2" b="T3"/>
            <a:pathLst>
              <a:path w="192023" h="57911">
                <a:moveTo>
                  <a:pt x="0" y="0"/>
                </a:moveTo>
                <a:lnTo>
                  <a:pt x="0" y="57911"/>
                </a:lnTo>
                <a:lnTo>
                  <a:pt x="192023" y="57911"/>
                </a:lnTo>
                <a:lnTo>
                  <a:pt x="1920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4886325" y="4157663"/>
            <a:ext cx="250825" cy="395287"/>
          </a:xfrm>
          <a:custGeom>
            <a:avLst/>
            <a:gdLst>
              <a:gd name="T0" fmla="*/ 0 w 251459"/>
              <a:gd name="T1" fmla="*/ 0 h 394715"/>
              <a:gd name="T2" fmla="*/ 251459 w 251459"/>
              <a:gd name="T3" fmla="*/ 394715 h 394715"/>
            </a:gdLst>
            <a:ahLst/>
            <a:cxnLst/>
            <a:rect l="T0" t="T1" r="T2" b="T3"/>
            <a:pathLst>
              <a:path w="251459" h="394715">
                <a:moveTo>
                  <a:pt x="0" y="0"/>
                </a:moveTo>
                <a:lnTo>
                  <a:pt x="0" y="394715"/>
                </a:lnTo>
                <a:lnTo>
                  <a:pt x="251459" y="394715"/>
                </a:lnTo>
                <a:lnTo>
                  <a:pt x="251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4935538" y="4206875"/>
            <a:ext cx="146050" cy="136525"/>
          </a:xfrm>
          <a:custGeom>
            <a:avLst/>
            <a:gdLst>
              <a:gd name="T0" fmla="*/ 0 w 144779"/>
              <a:gd name="T1" fmla="*/ 0 h 137159"/>
              <a:gd name="T2" fmla="*/ 144779 w 144779"/>
              <a:gd name="T3" fmla="*/ 137159 h 137159"/>
            </a:gdLst>
            <a:ahLst/>
            <a:cxnLst/>
            <a:rect l="T0" t="T1" r="T2" b="T3"/>
            <a:pathLst>
              <a:path w="144779" h="137159">
                <a:moveTo>
                  <a:pt x="0" y="0"/>
                </a:moveTo>
                <a:lnTo>
                  <a:pt x="0" y="137159"/>
                </a:lnTo>
                <a:lnTo>
                  <a:pt x="144779" y="137159"/>
                </a:lnTo>
                <a:lnTo>
                  <a:pt x="144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98" name="object 19"/>
          <p:cNvSpPr>
            <a:spLocks noChangeArrowheads="1"/>
          </p:cNvSpPr>
          <p:nvPr/>
        </p:nvSpPr>
        <p:spPr bwMode="auto">
          <a:xfrm>
            <a:off x="5041900" y="4403725"/>
            <a:ext cx="53975" cy="57150"/>
          </a:xfrm>
          <a:custGeom>
            <a:avLst/>
            <a:gdLst>
              <a:gd name="T0" fmla="*/ 0 w 54863"/>
              <a:gd name="T1" fmla="*/ 0 h 56387"/>
              <a:gd name="T2" fmla="*/ 54863 w 54863"/>
              <a:gd name="T3" fmla="*/ 56387 h 56387"/>
            </a:gdLst>
            <a:ahLst/>
            <a:cxnLst/>
            <a:rect l="T0" t="T1" r="T2" b="T3"/>
            <a:pathLst>
              <a:path w="54863" h="56387">
                <a:moveTo>
                  <a:pt x="54863" y="28955"/>
                </a:moveTo>
                <a:lnTo>
                  <a:pt x="53339" y="16763"/>
                </a:lnTo>
                <a:lnTo>
                  <a:pt x="47243" y="9143"/>
                </a:lnTo>
                <a:lnTo>
                  <a:pt x="39623" y="3047"/>
                </a:lnTo>
                <a:lnTo>
                  <a:pt x="28955" y="0"/>
                </a:lnTo>
                <a:lnTo>
                  <a:pt x="16763" y="3047"/>
                </a:lnTo>
                <a:lnTo>
                  <a:pt x="7619" y="9143"/>
                </a:lnTo>
                <a:lnTo>
                  <a:pt x="1523" y="16763"/>
                </a:lnTo>
                <a:lnTo>
                  <a:pt x="0" y="28955"/>
                </a:lnTo>
                <a:lnTo>
                  <a:pt x="1523" y="39623"/>
                </a:lnTo>
                <a:lnTo>
                  <a:pt x="7619" y="48767"/>
                </a:lnTo>
                <a:lnTo>
                  <a:pt x="16763" y="54863"/>
                </a:lnTo>
                <a:lnTo>
                  <a:pt x="28955" y="56387"/>
                </a:lnTo>
                <a:lnTo>
                  <a:pt x="39623" y="54863"/>
                </a:lnTo>
                <a:lnTo>
                  <a:pt x="47243" y="48767"/>
                </a:lnTo>
                <a:lnTo>
                  <a:pt x="53339" y="39623"/>
                </a:lnTo>
                <a:lnTo>
                  <a:pt x="54863" y="289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4146550" y="4176713"/>
            <a:ext cx="244475" cy="411162"/>
          </a:xfrm>
          <a:custGeom>
            <a:avLst/>
            <a:gdLst>
              <a:gd name="T0" fmla="*/ 0 w 243839"/>
              <a:gd name="T1" fmla="*/ 0 h 409955"/>
              <a:gd name="T2" fmla="*/ 243839 w 243839"/>
              <a:gd name="T3" fmla="*/ 409955 h 409955"/>
            </a:gdLst>
            <a:ahLst/>
            <a:cxnLst/>
            <a:rect l="T0" t="T1" r="T2" b="T3"/>
            <a:pathLst>
              <a:path w="243839" h="409955">
                <a:moveTo>
                  <a:pt x="243839" y="121919"/>
                </a:moveTo>
                <a:lnTo>
                  <a:pt x="233171" y="74675"/>
                </a:lnTo>
                <a:lnTo>
                  <a:pt x="208787" y="35051"/>
                </a:lnTo>
                <a:lnTo>
                  <a:pt x="169163" y="10667"/>
                </a:lnTo>
                <a:lnTo>
                  <a:pt x="121919" y="0"/>
                </a:lnTo>
                <a:lnTo>
                  <a:pt x="96011" y="3047"/>
                </a:lnTo>
                <a:lnTo>
                  <a:pt x="53339" y="21335"/>
                </a:lnTo>
                <a:lnTo>
                  <a:pt x="19811" y="53339"/>
                </a:lnTo>
                <a:lnTo>
                  <a:pt x="1523" y="97535"/>
                </a:lnTo>
                <a:lnTo>
                  <a:pt x="0" y="121919"/>
                </a:lnTo>
                <a:lnTo>
                  <a:pt x="1523" y="143255"/>
                </a:lnTo>
                <a:lnTo>
                  <a:pt x="16763" y="182879"/>
                </a:lnTo>
                <a:lnTo>
                  <a:pt x="41147" y="213359"/>
                </a:lnTo>
                <a:lnTo>
                  <a:pt x="74675" y="233171"/>
                </a:lnTo>
                <a:lnTo>
                  <a:pt x="92963" y="240791"/>
                </a:lnTo>
                <a:lnTo>
                  <a:pt x="92963" y="409955"/>
                </a:lnTo>
                <a:lnTo>
                  <a:pt x="150875" y="409955"/>
                </a:lnTo>
                <a:lnTo>
                  <a:pt x="150875" y="240791"/>
                </a:lnTo>
                <a:lnTo>
                  <a:pt x="169163" y="233171"/>
                </a:lnTo>
                <a:lnTo>
                  <a:pt x="204215" y="213359"/>
                </a:lnTo>
                <a:lnTo>
                  <a:pt x="228599" y="182879"/>
                </a:lnTo>
                <a:lnTo>
                  <a:pt x="240791" y="143255"/>
                </a:lnTo>
                <a:lnTo>
                  <a:pt x="243839" y="1219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5654675" y="4176713"/>
            <a:ext cx="242888" cy="411162"/>
          </a:xfrm>
          <a:custGeom>
            <a:avLst/>
            <a:gdLst>
              <a:gd name="T0" fmla="*/ 0 w 243839"/>
              <a:gd name="T1" fmla="*/ 0 h 409955"/>
              <a:gd name="T2" fmla="*/ 243839 w 243839"/>
              <a:gd name="T3" fmla="*/ 409955 h 409955"/>
            </a:gdLst>
            <a:ahLst/>
            <a:cxnLst/>
            <a:rect l="T0" t="T1" r="T2" b="T3"/>
            <a:pathLst>
              <a:path w="243839" h="409955">
                <a:moveTo>
                  <a:pt x="243839" y="121919"/>
                </a:moveTo>
                <a:lnTo>
                  <a:pt x="234695" y="74675"/>
                </a:lnTo>
                <a:lnTo>
                  <a:pt x="208787" y="35051"/>
                </a:lnTo>
                <a:lnTo>
                  <a:pt x="170687" y="10667"/>
                </a:lnTo>
                <a:lnTo>
                  <a:pt x="121919" y="0"/>
                </a:lnTo>
                <a:lnTo>
                  <a:pt x="97535" y="3047"/>
                </a:lnTo>
                <a:lnTo>
                  <a:pt x="54863" y="21335"/>
                </a:lnTo>
                <a:lnTo>
                  <a:pt x="21335" y="53339"/>
                </a:lnTo>
                <a:lnTo>
                  <a:pt x="3047" y="97535"/>
                </a:lnTo>
                <a:lnTo>
                  <a:pt x="0" y="121919"/>
                </a:lnTo>
                <a:lnTo>
                  <a:pt x="3047" y="143255"/>
                </a:lnTo>
                <a:lnTo>
                  <a:pt x="15239" y="182879"/>
                </a:lnTo>
                <a:lnTo>
                  <a:pt x="39623" y="213359"/>
                </a:lnTo>
                <a:lnTo>
                  <a:pt x="74675" y="233171"/>
                </a:lnTo>
                <a:lnTo>
                  <a:pt x="92963" y="240791"/>
                </a:lnTo>
                <a:lnTo>
                  <a:pt x="92963" y="409955"/>
                </a:lnTo>
                <a:lnTo>
                  <a:pt x="149351" y="409955"/>
                </a:lnTo>
                <a:lnTo>
                  <a:pt x="149351" y="240791"/>
                </a:lnTo>
                <a:lnTo>
                  <a:pt x="167639" y="233171"/>
                </a:lnTo>
                <a:lnTo>
                  <a:pt x="202691" y="213359"/>
                </a:lnTo>
                <a:lnTo>
                  <a:pt x="228599" y="182879"/>
                </a:lnTo>
                <a:lnTo>
                  <a:pt x="242315" y="143255"/>
                </a:lnTo>
                <a:lnTo>
                  <a:pt x="243839" y="1219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4065588" y="4613275"/>
            <a:ext cx="1893887" cy="393700"/>
          </a:xfrm>
          <a:custGeom>
            <a:avLst/>
            <a:gdLst>
              <a:gd name="T0" fmla="*/ 0 w 1892807"/>
              <a:gd name="T1" fmla="*/ 0 h 393191"/>
              <a:gd name="T2" fmla="*/ 1892807 w 1892807"/>
              <a:gd name="T3" fmla="*/ 393191 h 393191"/>
            </a:gdLst>
            <a:ahLst/>
            <a:cxnLst/>
            <a:rect l="T0" t="T1" r="T2" b="T3"/>
            <a:pathLst>
              <a:path w="1892807" h="393191">
                <a:moveTo>
                  <a:pt x="0" y="0"/>
                </a:moveTo>
                <a:lnTo>
                  <a:pt x="0" y="393191"/>
                </a:lnTo>
                <a:lnTo>
                  <a:pt x="1892807" y="393191"/>
                </a:lnTo>
                <a:lnTo>
                  <a:pt x="1892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02" name="object 23"/>
          <p:cNvSpPr>
            <a:spLocks noChangeArrowheads="1"/>
          </p:cNvSpPr>
          <p:nvPr/>
        </p:nvSpPr>
        <p:spPr bwMode="auto">
          <a:xfrm>
            <a:off x="4176713" y="4687888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1335"/>
                </a:moveTo>
                <a:lnTo>
                  <a:pt x="41147" y="12191"/>
                </a:lnTo>
                <a:lnTo>
                  <a:pt x="36575" y="6095"/>
                </a:lnTo>
                <a:lnTo>
                  <a:pt x="30479" y="3047"/>
                </a:lnTo>
                <a:lnTo>
                  <a:pt x="22859" y="0"/>
                </a:lnTo>
                <a:lnTo>
                  <a:pt x="15239" y="3047"/>
                </a:lnTo>
                <a:lnTo>
                  <a:pt x="6095" y="6095"/>
                </a:lnTo>
                <a:lnTo>
                  <a:pt x="1523" y="12191"/>
                </a:lnTo>
                <a:lnTo>
                  <a:pt x="0" y="21335"/>
                </a:lnTo>
                <a:lnTo>
                  <a:pt x="1523" y="28955"/>
                </a:lnTo>
                <a:lnTo>
                  <a:pt x="6095" y="38099"/>
                </a:lnTo>
                <a:lnTo>
                  <a:pt x="15239" y="41147"/>
                </a:lnTo>
                <a:lnTo>
                  <a:pt x="22859" y="44195"/>
                </a:lnTo>
                <a:lnTo>
                  <a:pt x="30479" y="41147"/>
                </a:lnTo>
                <a:lnTo>
                  <a:pt x="36575" y="38099"/>
                </a:lnTo>
                <a:lnTo>
                  <a:pt x="41147" y="28955"/>
                </a:lnTo>
                <a:lnTo>
                  <a:pt x="44195" y="213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4284663" y="4751388"/>
            <a:ext cx="42862" cy="44450"/>
          </a:xfrm>
          <a:custGeom>
            <a:avLst/>
            <a:gdLst>
              <a:gd name="T0" fmla="*/ 0 w 42671"/>
              <a:gd name="T1" fmla="*/ 0 h 44195"/>
              <a:gd name="T2" fmla="*/ 42671 w 42671"/>
              <a:gd name="T3" fmla="*/ 44195 h 44195"/>
            </a:gdLst>
            <a:ahLst/>
            <a:cxnLst/>
            <a:rect l="T0" t="T1" r="T2" b="T3"/>
            <a:pathLst>
              <a:path w="42671" h="44195">
                <a:moveTo>
                  <a:pt x="42671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30479" y="3047"/>
                </a:lnTo>
                <a:lnTo>
                  <a:pt x="21335" y="0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21335" y="44195"/>
                </a:lnTo>
                <a:lnTo>
                  <a:pt x="30479" y="41147"/>
                </a:lnTo>
                <a:lnTo>
                  <a:pt x="36575" y="38099"/>
                </a:lnTo>
                <a:lnTo>
                  <a:pt x="41147" y="32003"/>
                </a:lnTo>
                <a:lnTo>
                  <a:pt x="42671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4414838" y="4687888"/>
            <a:ext cx="42862" cy="44450"/>
          </a:xfrm>
          <a:custGeom>
            <a:avLst/>
            <a:gdLst>
              <a:gd name="T0" fmla="*/ 0 w 42671"/>
              <a:gd name="T1" fmla="*/ 0 h 44195"/>
              <a:gd name="T2" fmla="*/ 42671 w 42671"/>
              <a:gd name="T3" fmla="*/ 44195 h 44195"/>
            </a:gdLst>
            <a:ahLst/>
            <a:cxnLst/>
            <a:rect l="T0" t="T1" r="T2" b="T3"/>
            <a:pathLst>
              <a:path w="42671" h="44195">
                <a:moveTo>
                  <a:pt x="42671" y="21335"/>
                </a:moveTo>
                <a:lnTo>
                  <a:pt x="41147" y="12191"/>
                </a:lnTo>
                <a:lnTo>
                  <a:pt x="36575" y="6095"/>
                </a:lnTo>
                <a:lnTo>
                  <a:pt x="21335" y="0"/>
                </a:lnTo>
                <a:lnTo>
                  <a:pt x="12191" y="3047"/>
                </a:lnTo>
                <a:lnTo>
                  <a:pt x="6095" y="6095"/>
                </a:lnTo>
                <a:lnTo>
                  <a:pt x="1523" y="12191"/>
                </a:lnTo>
                <a:lnTo>
                  <a:pt x="0" y="21335"/>
                </a:lnTo>
                <a:lnTo>
                  <a:pt x="1523" y="28955"/>
                </a:lnTo>
                <a:lnTo>
                  <a:pt x="6095" y="38099"/>
                </a:lnTo>
                <a:lnTo>
                  <a:pt x="12191" y="41147"/>
                </a:lnTo>
                <a:lnTo>
                  <a:pt x="21335" y="44195"/>
                </a:lnTo>
                <a:lnTo>
                  <a:pt x="36575" y="38099"/>
                </a:lnTo>
                <a:lnTo>
                  <a:pt x="41147" y="28955"/>
                </a:lnTo>
                <a:lnTo>
                  <a:pt x="42671" y="213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4521200" y="4751388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2859"/>
                </a:moveTo>
                <a:lnTo>
                  <a:pt x="42671" y="15239"/>
                </a:lnTo>
                <a:lnTo>
                  <a:pt x="38099" y="6095"/>
                </a:lnTo>
                <a:lnTo>
                  <a:pt x="28955" y="3047"/>
                </a:lnTo>
                <a:lnTo>
                  <a:pt x="21335" y="0"/>
                </a:lnTo>
                <a:lnTo>
                  <a:pt x="13715" y="3047"/>
                </a:lnTo>
                <a:lnTo>
                  <a:pt x="7619" y="6095"/>
                </a:lnTo>
                <a:lnTo>
                  <a:pt x="3047" y="15239"/>
                </a:lnTo>
                <a:lnTo>
                  <a:pt x="0" y="22859"/>
                </a:lnTo>
                <a:lnTo>
                  <a:pt x="3047" y="32003"/>
                </a:lnTo>
                <a:lnTo>
                  <a:pt x="7619" y="38099"/>
                </a:lnTo>
                <a:lnTo>
                  <a:pt x="13715" y="41147"/>
                </a:lnTo>
                <a:lnTo>
                  <a:pt x="21335" y="44195"/>
                </a:lnTo>
                <a:lnTo>
                  <a:pt x="28955" y="41147"/>
                </a:lnTo>
                <a:lnTo>
                  <a:pt x="38099" y="38099"/>
                </a:lnTo>
                <a:lnTo>
                  <a:pt x="42671" y="32003"/>
                </a:lnTo>
                <a:lnTo>
                  <a:pt x="44195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06" name="object 27"/>
          <p:cNvSpPr>
            <a:spLocks noChangeArrowheads="1"/>
          </p:cNvSpPr>
          <p:nvPr/>
        </p:nvSpPr>
        <p:spPr bwMode="auto">
          <a:xfrm>
            <a:off x="4648200" y="4687888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1335"/>
                </a:moveTo>
                <a:lnTo>
                  <a:pt x="41147" y="12191"/>
                </a:lnTo>
                <a:lnTo>
                  <a:pt x="38099" y="6095"/>
                </a:lnTo>
                <a:lnTo>
                  <a:pt x="32003" y="3047"/>
                </a:lnTo>
                <a:lnTo>
                  <a:pt x="22859" y="0"/>
                </a:lnTo>
                <a:lnTo>
                  <a:pt x="15239" y="3047"/>
                </a:lnTo>
                <a:lnTo>
                  <a:pt x="6095" y="6095"/>
                </a:lnTo>
                <a:lnTo>
                  <a:pt x="3047" y="12191"/>
                </a:lnTo>
                <a:lnTo>
                  <a:pt x="0" y="21335"/>
                </a:lnTo>
                <a:lnTo>
                  <a:pt x="3047" y="28955"/>
                </a:lnTo>
                <a:lnTo>
                  <a:pt x="6095" y="38099"/>
                </a:lnTo>
                <a:lnTo>
                  <a:pt x="15239" y="41147"/>
                </a:lnTo>
                <a:lnTo>
                  <a:pt x="22859" y="44195"/>
                </a:lnTo>
                <a:lnTo>
                  <a:pt x="32003" y="41147"/>
                </a:lnTo>
                <a:lnTo>
                  <a:pt x="38099" y="38099"/>
                </a:lnTo>
                <a:lnTo>
                  <a:pt x="41147" y="28955"/>
                </a:lnTo>
                <a:lnTo>
                  <a:pt x="44195" y="213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4757738" y="4751388"/>
            <a:ext cx="41275" cy="44450"/>
          </a:xfrm>
          <a:custGeom>
            <a:avLst/>
            <a:gdLst>
              <a:gd name="T0" fmla="*/ 0 w 41147"/>
              <a:gd name="T1" fmla="*/ 0 h 44195"/>
              <a:gd name="T2" fmla="*/ 41147 w 41147"/>
              <a:gd name="T3" fmla="*/ 44195 h 44195"/>
            </a:gdLst>
            <a:ahLst/>
            <a:cxnLst/>
            <a:rect l="T0" t="T1" r="T2" b="T3"/>
            <a:pathLst>
              <a:path w="41147" h="44195">
                <a:moveTo>
                  <a:pt x="41147" y="22859"/>
                </a:moveTo>
                <a:lnTo>
                  <a:pt x="39623" y="15239"/>
                </a:lnTo>
                <a:lnTo>
                  <a:pt x="35051" y="6095"/>
                </a:lnTo>
                <a:lnTo>
                  <a:pt x="28955" y="3047"/>
                </a:lnTo>
                <a:lnTo>
                  <a:pt x="21335" y="0"/>
                </a:lnTo>
                <a:lnTo>
                  <a:pt x="12191" y="3047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12191" y="41147"/>
                </a:lnTo>
                <a:lnTo>
                  <a:pt x="21335" y="44195"/>
                </a:lnTo>
                <a:lnTo>
                  <a:pt x="28955" y="41147"/>
                </a:lnTo>
                <a:lnTo>
                  <a:pt x="35051" y="38099"/>
                </a:lnTo>
                <a:lnTo>
                  <a:pt x="39623" y="32003"/>
                </a:lnTo>
                <a:lnTo>
                  <a:pt x="41147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4886325" y="4687888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1335"/>
                </a:moveTo>
                <a:lnTo>
                  <a:pt x="41147" y="12191"/>
                </a:lnTo>
                <a:lnTo>
                  <a:pt x="36575" y="6095"/>
                </a:lnTo>
                <a:lnTo>
                  <a:pt x="21335" y="0"/>
                </a:lnTo>
                <a:lnTo>
                  <a:pt x="12191" y="3047"/>
                </a:lnTo>
                <a:lnTo>
                  <a:pt x="6095" y="6095"/>
                </a:lnTo>
                <a:lnTo>
                  <a:pt x="1523" y="12191"/>
                </a:lnTo>
                <a:lnTo>
                  <a:pt x="0" y="21335"/>
                </a:lnTo>
                <a:lnTo>
                  <a:pt x="1523" y="28955"/>
                </a:lnTo>
                <a:lnTo>
                  <a:pt x="6095" y="38099"/>
                </a:lnTo>
                <a:lnTo>
                  <a:pt x="12191" y="41147"/>
                </a:lnTo>
                <a:lnTo>
                  <a:pt x="21335" y="44195"/>
                </a:lnTo>
                <a:lnTo>
                  <a:pt x="36575" y="38099"/>
                </a:lnTo>
                <a:lnTo>
                  <a:pt x="41147" y="28955"/>
                </a:lnTo>
                <a:lnTo>
                  <a:pt x="44195" y="213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4994275" y="4751388"/>
            <a:ext cx="42863" cy="44450"/>
          </a:xfrm>
          <a:custGeom>
            <a:avLst/>
            <a:gdLst>
              <a:gd name="T0" fmla="*/ 0 w 42671"/>
              <a:gd name="T1" fmla="*/ 0 h 44195"/>
              <a:gd name="T2" fmla="*/ 42671 w 42671"/>
              <a:gd name="T3" fmla="*/ 44195 h 44195"/>
            </a:gdLst>
            <a:ahLst/>
            <a:cxnLst/>
            <a:rect l="T0" t="T1" r="T2" b="T3"/>
            <a:pathLst>
              <a:path w="42671" h="44195">
                <a:moveTo>
                  <a:pt x="42671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30479" y="3047"/>
                </a:lnTo>
                <a:lnTo>
                  <a:pt x="21335" y="0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21335" y="44195"/>
                </a:lnTo>
                <a:lnTo>
                  <a:pt x="30479" y="41147"/>
                </a:lnTo>
                <a:lnTo>
                  <a:pt x="36575" y="38099"/>
                </a:lnTo>
                <a:lnTo>
                  <a:pt x="41147" y="32003"/>
                </a:lnTo>
                <a:lnTo>
                  <a:pt x="42671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10" name="object 31"/>
          <p:cNvSpPr>
            <a:spLocks noChangeArrowheads="1"/>
          </p:cNvSpPr>
          <p:nvPr/>
        </p:nvSpPr>
        <p:spPr bwMode="auto">
          <a:xfrm>
            <a:off x="5116513" y="4687888"/>
            <a:ext cx="42862" cy="44450"/>
          </a:xfrm>
          <a:custGeom>
            <a:avLst/>
            <a:gdLst>
              <a:gd name="T0" fmla="*/ 0 w 42671"/>
              <a:gd name="T1" fmla="*/ 0 h 44195"/>
              <a:gd name="T2" fmla="*/ 42671 w 42671"/>
              <a:gd name="T3" fmla="*/ 44195 h 44195"/>
            </a:gdLst>
            <a:ahLst/>
            <a:cxnLst/>
            <a:rect l="T0" t="T1" r="T2" b="T3"/>
            <a:pathLst>
              <a:path w="42671" h="44195">
                <a:moveTo>
                  <a:pt x="42671" y="21335"/>
                </a:moveTo>
                <a:lnTo>
                  <a:pt x="41147" y="12191"/>
                </a:lnTo>
                <a:lnTo>
                  <a:pt x="36575" y="6095"/>
                </a:lnTo>
                <a:lnTo>
                  <a:pt x="30479" y="3047"/>
                </a:lnTo>
                <a:lnTo>
                  <a:pt x="21335" y="0"/>
                </a:lnTo>
                <a:lnTo>
                  <a:pt x="6095" y="6095"/>
                </a:lnTo>
                <a:lnTo>
                  <a:pt x="1523" y="12191"/>
                </a:lnTo>
                <a:lnTo>
                  <a:pt x="0" y="21335"/>
                </a:lnTo>
                <a:lnTo>
                  <a:pt x="1523" y="28955"/>
                </a:lnTo>
                <a:lnTo>
                  <a:pt x="6095" y="38099"/>
                </a:lnTo>
                <a:lnTo>
                  <a:pt x="21335" y="44195"/>
                </a:lnTo>
                <a:lnTo>
                  <a:pt x="30479" y="41147"/>
                </a:lnTo>
                <a:lnTo>
                  <a:pt x="36575" y="38099"/>
                </a:lnTo>
                <a:lnTo>
                  <a:pt x="41147" y="28955"/>
                </a:lnTo>
                <a:lnTo>
                  <a:pt x="42671" y="213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5222875" y="4751388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30479" y="3047"/>
                </a:lnTo>
                <a:lnTo>
                  <a:pt x="22859" y="0"/>
                </a:lnTo>
                <a:lnTo>
                  <a:pt x="15239" y="3047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15239" y="41147"/>
                </a:lnTo>
                <a:lnTo>
                  <a:pt x="22859" y="44195"/>
                </a:lnTo>
                <a:lnTo>
                  <a:pt x="30479" y="41147"/>
                </a:lnTo>
                <a:lnTo>
                  <a:pt x="36575" y="38099"/>
                </a:lnTo>
                <a:lnTo>
                  <a:pt x="41147" y="32003"/>
                </a:lnTo>
                <a:lnTo>
                  <a:pt x="44195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5351463" y="4687888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1335"/>
                </a:moveTo>
                <a:lnTo>
                  <a:pt x="42671" y="12191"/>
                </a:lnTo>
                <a:lnTo>
                  <a:pt x="38099" y="6095"/>
                </a:lnTo>
                <a:lnTo>
                  <a:pt x="28955" y="3047"/>
                </a:lnTo>
                <a:lnTo>
                  <a:pt x="21335" y="0"/>
                </a:lnTo>
                <a:lnTo>
                  <a:pt x="13715" y="3047"/>
                </a:lnTo>
                <a:lnTo>
                  <a:pt x="7619" y="6095"/>
                </a:lnTo>
                <a:lnTo>
                  <a:pt x="3047" y="12191"/>
                </a:lnTo>
                <a:lnTo>
                  <a:pt x="0" y="21335"/>
                </a:lnTo>
                <a:lnTo>
                  <a:pt x="3047" y="28955"/>
                </a:lnTo>
                <a:lnTo>
                  <a:pt x="7619" y="38099"/>
                </a:lnTo>
                <a:lnTo>
                  <a:pt x="13715" y="41147"/>
                </a:lnTo>
                <a:lnTo>
                  <a:pt x="21335" y="44195"/>
                </a:lnTo>
                <a:lnTo>
                  <a:pt x="28955" y="41147"/>
                </a:lnTo>
                <a:lnTo>
                  <a:pt x="38099" y="38099"/>
                </a:lnTo>
                <a:lnTo>
                  <a:pt x="42671" y="28955"/>
                </a:lnTo>
                <a:lnTo>
                  <a:pt x="44195" y="213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5461000" y="4751388"/>
            <a:ext cx="41275" cy="44450"/>
          </a:xfrm>
          <a:custGeom>
            <a:avLst/>
            <a:gdLst>
              <a:gd name="T0" fmla="*/ 0 w 42671"/>
              <a:gd name="T1" fmla="*/ 0 h 44195"/>
              <a:gd name="T2" fmla="*/ 42671 w 42671"/>
              <a:gd name="T3" fmla="*/ 44195 h 44195"/>
            </a:gdLst>
            <a:ahLst/>
            <a:cxnLst/>
            <a:rect l="T0" t="T1" r="T2" b="T3"/>
            <a:pathLst>
              <a:path w="42671" h="44195">
                <a:moveTo>
                  <a:pt x="42671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21335" y="0"/>
                </a:lnTo>
                <a:lnTo>
                  <a:pt x="12191" y="3047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12191" y="41147"/>
                </a:lnTo>
                <a:lnTo>
                  <a:pt x="21335" y="44195"/>
                </a:lnTo>
                <a:lnTo>
                  <a:pt x="36575" y="38099"/>
                </a:lnTo>
                <a:lnTo>
                  <a:pt x="41147" y="32003"/>
                </a:lnTo>
                <a:lnTo>
                  <a:pt x="42671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14" name="object 35"/>
          <p:cNvSpPr>
            <a:spLocks noChangeArrowheads="1"/>
          </p:cNvSpPr>
          <p:nvPr/>
        </p:nvSpPr>
        <p:spPr bwMode="auto">
          <a:xfrm>
            <a:off x="5588000" y="4687888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1335"/>
                </a:moveTo>
                <a:lnTo>
                  <a:pt x="41147" y="12191"/>
                </a:lnTo>
                <a:lnTo>
                  <a:pt x="36575" y="6095"/>
                </a:lnTo>
                <a:lnTo>
                  <a:pt x="30479" y="3047"/>
                </a:lnTo>
                <a:lnTo>
                  <a:pt x="22859" y="0"/>
                </a:lnTo>
                <a:lnTo>
                  <a:pt x="15239" y="3047"/>
                </a:lnTo>
                <a:lnTo>
                  <a:pt x="6095" y="6095"/>
                </a:lnTo>
                <a:lnTo>
                  <a:pt x="1523" y="12191"/>
                </a:lnTo>
                <a:lnTo>
                  <a:pt x="0" y="21335"/>
                </a:lnTo>
                <a:lnTo>
                  <a:pt x="1523" y="28955"/>
                </a:lnTo>
                <a:lnTo>
                  <a:pt x="6095" y="38099"/>
                </a:lnTo>
                <a:lnTo>
                  <a:pt x="15239" y="41147"/>
                </a:lnTo>
                <a:lnTo>
                  <a:pt x="22859" y="44195"/>
                </a:lnTo>
                <a:lnTo>
                  <a:pt x="30479" y="41147"/>
                </a:lnTo>
                <a:lnTo>
                  <a:pt x="36575" y="38099"/>
                </a:lnTo>
                <a:lnTo>
                  <a:pt x="41147" y="28955"/>
                </a:lnTo>
                <a:lnTo>
                  <a:pt x="44195" y="213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5695950" y="4751388"/>
            <a:ext cx="42863" cy="44450"/>
          </a:xfrm>
          <a:custGeom>
            <a:avLst/>
            <a:gdLst>
              <a:gd name="T0" fmla="*/ 0 w 42671"/>
              <a:gd name="T1" fmla="*/ 0 h 44195"/>
              <a:gd name="T2" fmla="*/ 42671 w 42671"/>
              <a:gd name="T3" fmla="*/ 44195 h 44195"/>
            </a:gdLst>
            <a:ahLst/>
            <a:cxnLst/>
            <a:rect l="T0" t="T1" r="T2" b="T3"/>
            <a:pathLst>
              <a:path w="42671" h="44195">
                <a:moveTo>
                  <a:pt x="42671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30479" y="3047"/>
                </a:lnTo>
                <a:lnTo>
                  <a:pt x="21335" y="0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21335" y="44195"/>
                </a:lnTo>
                <a:lnTo>
                  <a:pt x="30479" y="41147"/>
                </a:lnTo>
                <a:lnTo>
                  <a:pt x="36575" y="38099"/>
                </a:lnTo>
                <a:lnTo>
                  <a:pt x="41147" y="32003"/>
                </a:lnTo>
                <a:lnTo>
                  <a:pt x="42671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5826125" y="4687888"/>
            <a:ext cx="42863" cy="44450"/>
          </a:xfrm>
          <a:custGeom>
            <a:avLst/>
            <a:gdLst>
              <a:gd name="T0" fmla="*/ 0 w 42671"/>
              <a:gd name="T1" fmla="*/ 0 h 44195"/>
              <a:gd name="T2" fmla="*/ 42671 w 42671"/>
              <a:gd name="T3" fmla="*/ 44195 h 44195"/>
            </a:gdLst>
            <a:ahLst/>
            <a:cxnLst/>
            <a:rect l="T0" t="T1" r="T2" b="T3"/>
            <a:pathLst>
              <a:path w="42671" h="44195">
                <a:moveTo>
                  <a:pt x="42671" y="21335"/>
                </a:moveTo>
                <a:lnTo>
                  <a:pt x="41147" y="12191"/>
                </a:lnTo>
                <a:lnTo>
                  <a:pt x="36575" y="6095"/>
                </a:lnTo>
                <a:lnTo>
                  <a:pt x="21335" y="0"/>
                </a:lnTo>
                <a:lnTo>
                  <a:pt x="12191" y="3047"/>
                </a:lnTo>
                <a:lnTo>
                  <a:pt x="6095" y="6095"/>
                </a:lnTo>
                <a:lnTo>
                  <a:pt x="1523" y="12191"/>
                </a:lnTo>
                <a:lnTo>
                  <a:pt x="0" y="21335"/>
                </a:lnTo>
                <a:lnTo>
                  <a:pt x="1523" y="28955"/>
                </a:lnTo>
                <a:lnTo>
                  <a:pt x="6095" y="38099"/>
                </a:lnTo>
                <a:lnTo>
                  <a:pt x="12191" y="41147"/>
                </a:lnTo>
                <a:lnTo>
                  <a:pt x="21335" y="44195"/>
                </a:lnTo>
                <a:lnTo>
                  <a:pt x="36575" y="38099"/>
                </a:lnTo>
                <a:lnTo>
                  <a:pt x="41147" y="28955"/>
                </a:lnTo>
                <a:lnTo>
                  <a:pt x="42671" y="213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4176713" y="4845050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30479" y="3047"/>
                </a:lnTo>
                <a:lnTo>
                  <a:pt x="22859" y="0"/>
                </a:lnTo>
                <a:lnTo>
                  <a:pt x="15239" y="3047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15239" y="41147"/>
                </a:lnTo>
                <a:lnTo>
                  <a:pt x="22859" y="44195"/>
                </a:lnTo>
                <a:lnTo>
                  <a:pt x="30479" y="41147"/>
                </a:lnTo>
                <a:lnTo>
                  <a:pt x="36575" y="38099"/>
                </a:lnTo>
                <a:lnTo>
                  <a:pt x="41147" y="32003"/>
                </a:lnTo>
                <a:lnTo>
                  <a:pt x="44195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18" name="object 39"/>
          <p:cNvSpPr>
            <a:spLocks noChangeArrowheads="1"/>
          </p:cNvSpPr>
          <p:nvPr/>
        </p:nvSpPr>
        <p:spPr bwMode="auto">
          <a:xfrm>
            <a:off x="4414838" y="4845050"/>
            <a:ext cx="42862" cy="44450"/>
          </a:xfrm>
          <a:custGeom>
            <a:avLst/>
            <a:gdLst>
              <a:gd name="T0" fmla="*/ 0 w 42671"/>
              <a:gd name="T1" fmla="*/ 0 h 44195"/>
              <a:gd name="T2" fmla="*/ 42671 w 42671"/>
              <a:gd name="T3" fmla="*/ 44195 h 44195"/>
            </a:gdLst>
            <a:ahLst/>
            <a:cxnLst/>
            <a:rect l="T0" t="T1" r="T2" b="T3"/>
            <a:pathLst>
              <a:path w="42671" h="44195">
                <a:moveTo>
                  <a:pt x="42671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21335" y="0"/>
                </a:lnTo>
                <a:lnTo>
                  <a:pt x="12191" y="3047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12191" y="41147"/>
                </a:lnTo>
                <a:lnTo>
                  <a:pt x="21335" y="44195"/>
                </a:lnTo>
                <a:lnTo>
                  <a:pt x="36575" y="38099"/>
                </a:lnTo>
                <a:lnTo>
                  <a:pt x="41147" y="32003"/>
                </a:lnTo>
                <a:lnTo>
                  <a:pt x="42671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4648200" y="4845050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2859"/>
                </a:moveTo>
                <a:lnTo>
                  <a:pt x="41147" y="15239"/>
                </a:lnTo>
                <a:lnTo>
                  <a:pt x="38099" y="6095"/>
                </a:lnTo>
                <a:lnTo>
                  <a:pt x="32003" y="3047"/>
                </a:lnTo>
                <a:lnTo>
                  <a:pt x="22859" y="0"/>
                </a:lnTo>
                <a:lnTo>
                  <a:pt x="15239" y="3047"/>
                </a:lnTo>
                <a:lnTo>
                  <a:pt x="6095" y="6095"/>
                </a:lnTo>
                <a:lnTo>
                  <a:pt x="3047" y="15239"/>
                </a:lnTo>
                <a:lnTo>
                  <a:pt x="0" y="22859"/>
                </a:lnTo>
                <a:lnTo>
                  <a:pt x="3047" y="32003"/>
                </a:lnTo>
                <a:lnTo>
                  <a:pt x="6095" y="38099"/>
                </a:lnTo>
                <a:lnTo>
                  <a:pt x="15239" y="41147"/>
                </a:lnTo>
                <a:lnTo>
                  <a:pt x="22859" y="44195"/>
                </a:lnTo>
                <a:lnTo>
                  <a:pt x="32003" y="41147"/>
                </a:lnTo>
                <a:lnTo>
                  <a:pt x="38099" y="38099"/>
                </a:lnTo>
                <a:lnTo>
                  <a:pt x="41147" y="32003"/>
                </a:lnTo>
                <a:lnTo>
                  <a:pt x="44195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4886325" y="4845050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21335" y="0"/>
                </a:lnTo>
                <a:lnTo>
                  <a:pt x="12191" y="3047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12191" y="41147"/>
                </a:lnTo>
                <a:lnTo>
                  <a:pt x="21335" y="44195"/>
                </a:lnTo>
                <a:lnTo>
                  <a:pt x="36575" y="38099"/>
                </a:lnTo>
                <a:lnTo>
                  <a:pt x="41147" y="32003"/>
                </a:lnTo>
                <a:lnTo>
                  <a:pt x="44195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5116513" y="4845050"/>
            <a:ext cx="42862" cy="44450"/>
          </a:xfrm>
          <a:custGeom>
            <a:avLst/>
            <a:gdLst>
              <a:gd name="T0" fmla="*/ 0 w 42671"/>
              <a:gd name="T1" fmla="*/ 0 h 44195"/>
              <a:gd name="T2" fmla="*/ 42671 w 42671"/>
              <a:gd name="T3" fmla="*/ 44195 h 44195"/>
            </a:gdLst>
            <a:ahLst/>
            <a:cxnLst/>
            <a:rect l="T0" t="T1" r="T2" b="T3"/>
            <a:pathLst>
              <a:path w="42671" h="44195">
                <a:moveTo>
                  <a:pt x="42671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30479" y="3047"/>
                </a:lnTo>
                <a:lnTo>
                  <a:pt x="21335" y="0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21335" y="44195"/>
                </a:lnTo>
                <a:lnTo>
                  <a:pt x="30479" y="41147"/>
                </a:lnTo>
                <a:lnTo>
                  <a:pt x="36575" y="38099"/>
                </a:lnTo>
                <a:lnTo>
                  <a:pt x="41147" y="32003"/>
                </a:lnTo>
                <a:lnTo>
                  <a:pt x="42671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22" name="object 43"/>
          <p:cNvSpPr>
            <a:spLocks noChangeArrowheads="1"/>
          </p:cNvSpPr>
          <p:nvPr/>
        </p:nvSpPr>
        <p:spPr bwMode="auto">
          <a:xfrm>
            <a:off x="5351463" y="4845050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2859"/>
                </a:moveTo>
                <a:lnTo>
                  <a:pt x="42671" y="15239"/>
                </a:lnTo>
                <a:lnTo>
                  <a:pt x="38099" y="6095"/>
                </a:lnTo>
                <a:lnTo>
                  <a:pt x="28955" y="3047"/>
                </a:lnTo>
                <a:lnTo>
                  <a:pt x="21335" y="0"/>
                </a:lnTo>
                <a:lnTo>
                  <a:pt x="13715" y="3047"/>
                </a:lnTo>
                <a:lnTo>
                  <a:pt x="7619" y="6095"/>
                </a:lnTo>
                <a:lnTo>
                  <a:pt x="3047" y="15239"/>
                </a:lnTo>
                <a:lnTo>
                  <a:pt x="0" y="22859"/>
                </a:lnTo>
                <a:lnTo>
                  <a:pt x="3047" y="32003"/>
                </a:lnTo>
                <a:lnTo>
                  <a:pt x="7619" y="38099"/>
                </a:lnTo>
                <a:lnTo>
                  <a:pt x="13715" y="41147"/>
                </a:lnTo>
                <a:lnTo>
                  <a:pt x="21335" y="44195"/>
                </a:lnTo>
                <a:lnTo>
                  <a:pt x="28955" y="41147"/>
                </a:lnTo>
                <a:lnTo>
                  <a:pt x="38099" y="38099"/>
                </a:lnTo>
                <a:lnTo>
                  <a:pt x="42671" y="32003"/>
                </a:lnTo>
                <a:lnTo>
                  <a:pt x="44195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5588000" y="4845050"/>
            <a:ext cx="44450" cy="44450"/>
          </a:xfrm>
          <a:custGeom>
            <a:avLst/>
            <a:gdLst>
              <a:gd name="T0" fmla="*/ 0 w 44195"/>
              <a:gd name="T1" fmla="*/ 0 h 44195"/>
              <a:gd name="T2" fmla="*/ 44195 w 44195"/>
              <a:gd name="T3" fmla="*/ 44195 h 44195"/>
            </a:gdLst>
            <a:ahLst/>
            <a:cxnLst/>
            <a:rect l="T0" t="T1" r="T2" b="T3"/>
            <a:pathLst>
              <a:path w="44195" h="44195">
                <a:moveTo>
                  <a:pt x="44195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30479" y="3047"/>
                </a:lnTo>
                <a:lnTo>
                  <a:pt x="22859" y="0"/>
                </a:lnTo>
                <a:lnTo>
                  <a:pt x="15239" y="3047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15239" y="41147"/>
                </a:lnTo>
                <a:lnTo>
                  <a:pt x="22859" y="44195"/>
                </a:lnTo>
                <a:lnTo>
                  <a:pt x="30479" y="41147"/>
                </a:lnTo>
                <a:lnTo>
                  <a:pt x="36575" y="38099"/>
                </a:lnTo>
                <a:lnTo>
                  <a:pt x="41147" y="32003"/>
                </a:lnTo>
                <a:lnTo>
                  <a:pt x="44195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5826125" y="4845050"/>
            <a:ext cx="42863" cy="44450"/>
          </a:xfrm>
          <a:custGeom>
            <a:avLst/>
            <a:gdLst>
              <a:gd name="T0" fmla="*/ 0 w 42671"/>
              <a:gd name="T1" fmla="*/ 0 h 44195"/>
              <a:gd name="T2" fmla="*/ 42671 w 42671"/>
              <a:gd name="T3" fmla="*/ 44195 h 44195"/>
            </a:gdLst>
            <a:ahLst/>
            <a:cxnLst/>
            <a:rect l="T0" t="T1" r="T2" b="T3"/>
            <a:pathLst>
              <a:path w="42671" h="44195">
                <a:moveTo>
                  <a:pt x="42671" y="22859"/>
                </a:moveTo>
                <a:lnTo>
                  <a:pt x="41147" y="15239"/>
                </a:lnTo>
                <a:lnTo>
                  <a:pt x="36575" y="6095"/>
                </a:lnTo>
                <a:lnTo>
                  <a:pt x="21335" y="0"/>
                </a:lnTo>
                <a:lnTo>
                  <a:pt x="12191" y="3047"/>
                </a:lnTo>
                <a:lnTo>
                  <a:pt x="6095" y="6095"/>
                </a:lnTo>
                <a:lnTo>
                  <a:pt x="1523" y="15239"/>
                </a:lnTo>
                <a:lnTo>
                  <a:pt x="0" y="22859"/>
                </a:lnTo>
                <a:lnTo>
                  <a:pt x="1523" y="32003"/>
                </a:lnTo>
                <a:lnTo>
                  <a:pt x="6095" y="38099"/>
                </a:lnTo>
                <a:lnTo>
                  <a:pt x="12191" y="41147"/>
                </a:lnTo>
                <a:lnTo>
                  <a:pt x="21335" y="44195"/>
                </a:lnTo>
                <a:lnTo>
                  <a:pt x="36575" y="38099"/>
                </a:lnTo>
                <a:lnTo>
                  <a:pt x="41147" y="32003"/>
                </a:lnTo>
                <a:lnTo>
                  <a:pt x="42671" y="228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5176838" y="3449638"/>
            <a:ext cx="233362" cy="395287"/>
          </a:xfrm>
          <a:custGeom>
            <a:avLst/>
            <a:gdLst>
              <a:gd name="T0" fmla="*/ 0 w 233171"/>
              <a:gd name="T1" fmla="*/ 0 h 394715"/>
              <a:gd name="T2" fmla="*/ 233171 w 233171"/>
              <a:gd name="T3" fmla="*/ 394715 h 394715"/>
            </a:gdLst>
            <a:ahLst/>
            <a:cxnLst/>
            <a:rect l="T0" t="T1" r="T2" b="T3"/>
            <a:pathLst>
              <a:path w="233171" h="394715">
                <a:moveTo>
                  <a:pt x="233171" y="394715"/>
                </a:moveTo>
                <a:lnTo>
                  <a:pt x="233171" y="103631"/>
                </a:lnTo>
                <a:lnTo>
                  <a:pt x="121919" y="0"/>
                </a:lnTo>
                <a:lnTo>
                  <a:pt x="0" y="103631"/>
                </a:lnTo>
                <a:lnTo>
                  <a:pt x="0" y="394715"/>
                </a:lnTo>
                <a:lnTo>
                  <a:pt x="233171" y="3947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26" name="object 47"/>
          <p:cNvSpPr>
            <a:spLocks noChangeArrowheads="1"/>
          </p:cNvSpPr>
          <p:nvPr/>
        </p:nvSpPr>
        <p:spPr bwMode="auto">
          <a:xfrm>
            <a:off x="5310188" y="3579813"/>
            <a:ext cx="61912" cy="96837"/>
          </a:xfrm>
          <a:custGeom>
            <a:avLst/>
            <a:gdLst>
              <a:gd name="T0" fmla="*/ 0 w 62483"/>
              <a:gd name="T1" fmla="*/ 0 h 96011"/>
              <a:gd name="T2" fmla="*/ 62483 w 62483"/>
              <a:gd name="T3" fmla="*/ 96011 h 96011"/>
            </a:gdLst>
            <a:ahLst/>
            <a:cxnLst/>
            <a:rect l="T0" t="T1" r="T2" b="T3"/>
            <a:pathLst>
              <a:path w="62483" h="96011">
                <a:moveTo>
                  <a:pt x="0" y="0"/>
                </a:moveTo>
                <a:lnTo>
                  <a:pt x="0" y="96011"/>
                </a:lnTo>
                <a:lnTo>
                  <a:pt x="62483" y="96011"/>
                </a:lnTo>
                <a:lnTo>
                  <a:pt x="624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5310188" y="3702050"/>
            <a:ext cx="61912" cy="92075"/>
          </a:xfrm>
          <a:custGeom>
            <a:avLst/>
            <a:gdLst>
              <a:gd name="T0" fmla="*/ 0 w 62483"/>
              <a:gd name="T1" fmla="*/ 0 h 92963"/>
              <a:gd name="T2" fmla="*/ 62483 w 62483"/>
              <a:gd name="T3" fmla="*/ 92963 h 92963"/>
            </a:gdLst>
            <a:ahLst/>
            <a:cxnLst/>
            <a:rect l="T0" t="T1" r="T2" b="T3"/>
            <a:pathLst>
              <a:path w="62483" h="92963">
                <a:moveTo>
                  <a:pt x="0" y="0"/>
                </a:moveTo>
                <a:lnTo>
                  <a:pt x="0" y="92963"/>
                </a:lnTo>
                <a:lnTo>
                  <a:pt x="62483" y="92963"/>
                </a:lnTo>
                <a:lnTo>
                  <a:pt x="624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28" name="object 49"/>
          <p:cNvSpPr>
            <a:spLocks noChangeArrowheads="1"/>
          </p:cNvSpPr>
          <p:nvPr/>
        </p:nvSpPr>
        <p:spPr bwMode="auto">
          <a:xfrm>
            <a:off x="5218113" y="3579813"/>
            <a:ext cx="66675" cy="96837"/>
          </a:xfrm>
          <a:custGeom>
            <a:avLst/>
            <a:gdLst>
              <a:gd name="T0" fmla="*/ 0 w 67055"/>
              <a:gd name="T1" fmla="*/ 0 h 96011"/>
              <a:gd name="T2" fmla="*/ 67055 w 67055"/>
              <a:gd name="T3" fmla="*/ 96011 h 96011"/>
            </a:gdLst>
            <a:ahLst/>
            <a:cxnLst/>
            <a:rect l="T0" t="T1" r="T2" b="T3"/>
            <a:pathLst>
              <a:path w="67055" h="96011">
                <a:moveTo>
                  <a:pt x="0" y="0"/>
                </a:moveTo>
                <a:lnTo>
                  <a:pt x="0" y="96011"/>
                </a:lnTo>
                <a:lnTo>
                  <a:pt x="67055" y="96011"/>
                </a:lnTo>
                <a:lnTo>
                  <a:pt x="67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29" name="object 50"/>
          <p:cNvSpPr>
            <a:spLocks noChangeArrowheads="1"/>
          </p:cNvSpPr>
          <p:nvPr/>
        </p:nvSpPr>
        <p:spPr bwMode="auto">
          <a:xfrm>
            <a:off x="5218113" y="3702050"/>
            <a:ext cx="66675" cy="92075"/>
          </a:xfrm>
          <a:custGeom>
            <a:avLst/>
            <a:gdLst>
              <a:gd name="T0" fmla="*/ 0 w 67055"/>
              <a:gd name="T1" fmla="*/ 0 h 92963"/>
              <a:gd name="T2" fmla="*/ 67055 w 67055"/>
              <a:gd name="T3" fmla="*/ 92963 h 92963"/>
            </a:gdLst>
            <a:ahLst/>
            <a:cxnLst/>
            <a:rect l="T0" t="T1" r="T2" b="T3"/>
            <a:pathLst>
              <a:path w="67055" h="92963">
                <a:moveTo>
                  <a:pt x="0" y="0"/>
                </a:moveTo>
                <a:lnTo>
                  <a:pt x="0" y="92963"/>
                </a:lnTo>
                <a:lnTo>
                  <a:pt x="67055" y="92963"/>
                </a:lnTo>
                <a:lnTo>
                  <a:pt x="67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30" name="object 51"/>
          <p:cNvSpPr>
            <a:spLocks noChangeArrowheads="1"/>
          </p:cNvSpPr>
          <p:nvPr/>
        </p:nvSpPr>
        <p:spPr bwMode="auto">
          <a:xfrm>
            <a:off x="4635500" y="3455988"/>
            <a:ext cx="231775" cy="388937"/>
          </a:xfrm>
          <a:custGeom>
            <a:avLst/>
            <a:gdLst>
              <a:gd name="T0" fmla="*/ 0 w 231647"/>
              <a:gd name="T1" fmla="*/ 0 h 388619"/>
              <a:gd name="T2" fmla="*/ 231647 w 231647"/>
              <a:gd name="T3" fmla="*/ 388619 h 388619"/>
            </a:gdLst>
            <a:ahLst/>
            <a:cxnLst/>
            <a:rect l="T0" t="T1" r="T2" b="T3"/>
            <a:pathLst>
              <a:path w="231647" h="388619">
                <a:moveTo>
                  <a:pt x="231647" y="388619"/>
                </a:moveTo>
                <a:lnTo>
                  <a:pt x="231647" y="97535"/>
                </a:lnTo>
                <a:lnTo>
                  <a:pt x="121919" y="0"/>
                </a:lnTo>
                <a:lnTo>
                  <a:pt x="0" y="97535"/>
                </a:lnTo>
                <a:lnTo>
                  <a:pt x="0" y="388619"/>
                </a:lnTo>
                <a:lnTo>
                  <a:pt x="231647" y="3886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31" name="object 52"/>
          <p:cNvSpPr>
            <a:spLocks noChangeArrowheads="1"/>
          </p:cNvSpPr>
          <p:nvPr/>
        </p:nvSpPr>
        <p:spPr bwMode="auto">
          <a:xfrm>
            <a:off x="4768850" y="3579813"/>
            <a:ext cx="60325" cy="96837"/>
          </a:xfrm>
          <a:custGeom>
            <a:avLst/>
            <a:gdLst>
              <a:gd name="T0" fmla="*/ 0 w 60959"/>
              <a:gd name="T1" fmla="*/ 0 h 96011"/>
              <a:gd name="T2" fmla="*/ 60959 w 60959"/>
              <a:gd name="T3" fmla="*/ 96011 h 96011"/>
            </a:gdLst>
            <a:ahLst/>
            <a:cxnLst/>
            <a:rect l="T0" t="T1" r="T2" b="T3"/>
            <a:pathLst>
              <a:path w="60959" h="96011">
                <a:moveTo>
                  <a:pt x="0" y="0"/>
                </a:moveTo>
                <a:lnTo>
                  <a:pt x="0" y="96011"/>
                </a:lnTo>
                <a:lnTo>
                  <a:pt x="60959" y="96011"/>
                </a:lnTo>
                <a:lnTo>
                  <a:pt x="60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32" name="object 53"/>
          <p:cNvSpPr>
            <a:spLocks noChangeArrowheads="1"/>
          </p:cNvSpPr>
          <p:nvPr/>
        </p:nvSpPr>
        <p:spPr bwMode="auto">
          <a:xfrm>
            <a:off x="4768850" y="3702050"/>
            <a:ext cx="60325" cy="92075"/>
          </a:xfrm>
          <a:custGeom>
            <a:avLst/>
            <a:gdLst>
              <a:gd name="T0" fmla="*/ 0 w 60959"/>
              <a:gd name="T1" fmla="*/ 0 h 92963"/>
              <a:gd name="T2" fmla="*/ 60959 w 60959"/>
              <a:gd name="T3" fmla="*/ 92963 h 92963"/>
            </a:gdLst>
            <a:ahLst/>
            <a:cxnLst/>
            <a:rect l="T0" t="T1" r="T2" b="T3"/>
            <a:pathLst>
              <a:path w="60959" h="92963">
                <a:moveTo>
                  <a:pt x="0" y="0"/>
                </a:moveTo>
                <a:lnTo>
                  <a:pt x="0" y="92963"/>
                </a:lnTo>
                <a:lnTo>
                  <a:pt x="60959" y="92963"/>
                </a:lnTo>
                <a:lnTo>
                  <a:pt x="60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33" name="object 54"/>
          <p:cNvSpPr>
            <a:spLocks noChangeArrowheads="1"/>
          </p:cNvSpPr>
          <p:nvPr/>
        </p:nvSpPr>
        <p:spPr bwMode="auto">
          <a:xfrm>
            <a:off x="4676775" y="3579813"/>
            <a:ext cx="66675" cy="96837"/>
          </a:xfrm>
          <a:custGeom>
            <a:avLst/>
            <a:gdLst>
              <a:gd name="T0" fmla="*/ 0 w 67055"/>
              <a:gd name="T1" fmla="*/ 0 h 96011"/>
              <a:gd name="T2" fmla="*/ 67055 w 67055"/>
              <a:gd name="T3" fmla="*/ 96011 h 96011"/>
            </a:gdLst>
            <a:ahLst/>
            <a:cxnLst/>
            <a:rect l="T0" t="T1" r="T2" b="T3"/>
            <a:pathLst>
              <a:path w="67055" h="96011">
                <a:moveTo>
                  <a:pt x="0" y="0"/>
                </a:moveTo>
                <a:lnTo>
                  <a:pt x="0" y="96011"/>
                </a:lnTo>
                <a:lnTo>
                  <a:pt x="67055" y="96011"/>
                </a:lnTo>
                <a:lnTo>
                  <a:pt x="67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34" name="object 55"/>
          <p:cNvSpPr>
            <a:spLocks noChangeArrowheads="1"/>
          </p:cNvSpPr>
          <p:nvPr/>
        </p:nvSpPr>
        <p:spPr bwMode="auto">
          <a:xfrm>
            <a:off x="4676775" y="3702050"/>
            <a:ext cx="66675" cy="92075"/>
          </a:xfrm>
          <a:custGeom>
            <a:avLst/>
            <a:gdLst>
              <a:gd name="T0" fmla="*/ 0 w 67055"/>
              <a:gd name="T1" fmla="*/ 0 h 92963"/>
              <a:gd name="T2" fmla="*/ 67055 w 67055"/>
              <a:gd name="T3" fmla="*/ 92963 h 92963"/>
            </a:gdLst>
            <a:ahLst/>
            <a:cxnLst/>
            <a:rect l="T0" t="T1" r="T2" b="T3"/>
            <a:pathLst>
              <a:path w="67055" h="92963">
                <a:moveTo>
                  <a:pt x="0" y="0"/>
                </a:moveTo>
                <a:lnTo>
                  <a:pt x="0" y="92963"/>
                </a:lnTo>
                <a:lnTo>
                  <a:pt x="67055" y="92963"/>
                </a:lnTo>
                <a:lnTo>
                  <a:pt x="67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35" name="object 56"/>
          <p:cNvSpPr>
            <a:spLocks noChangeArrowheads="1"/>
          </p:cNvSpPr>
          <p:nvPr/>
        </p:nvSpPr>
        <p:spPr bwMode="auto">
          <a:xfrm>
            <a:off x="3978275" y="2986088"/>
            <a:ext cx="2084388" cy="2087562"/>
          </a:xfrm>
          <a:custGeom>
            <a:avLst/>
            <a:gdLst>
              <a:gd name="T0" fmla="*/ 0 w 2084831"/>
              <a:gd name="T1" fmla="*/ 0 h 2087879"/>
              <a:gd name="T2" fmla="*/ 2084831 w 2084831"/>
              <a:gd name="T3" fmla="*/ 2087879 h 2087879"/>
            </a:gdLst>
            <a:ahLst/>
            <a:cxnLst/>
            <a:rect l="T0" t="T1" r="T2" b="T3"/>
            <a:pathLst>
              <a:path w="2084831" h="2087879">
                <a:moveTo>
                  <a:pt x="2084831" y="1830323"/>
                </a:moveTo>
                <a:lnTo>
                  <a:pt x="2084831" y="257555"/>
                </a:lnTo>
                <a:lnTo>
                  <a:pt x="2081783" y="233171"/>
                </a:lnTo>
                <a:lnTo>
                  <a:pt x="2080259" y="208787"/>
                </a:lnTo>
                <a:lnTo>
                  <a:pt x="2065019" y="158495"/>
                </a:lnTo>
                <a:lnTo>
                  <a:pt x="2040635" y="114299"/>
                </a:lnTo>
                <a:lnTo>
                  <a:pt x="2010155" y="76199"/>
                </a:lnTo>
                <a:lnTo>
                  <a:pt x="1970531" y="42671"/>
                </a:lnTo>
                <a:lnTo>
                  <a:pt x="1924811" y="18287"/>
                </a:lnTo>
                <a:lnTo>
                  <a:pt x="1877567" y="3047"/>
                </a:lnTo>
                <a:lnTo>
                  <a:pt x="1827275" y="0"/>
                </a:lnTo>
                <a:lnTo>
                  <a:pt x="257555" y="0"/>
                </a:lnTo>
                <a:lnTo>
                  <a:pt x="205739" y="6095"/>
                </a:lnTo>
                <a:lnTo>
                  <a:pt x="156971" y="19811"/>
                </a:lnTo>
                <a:lnTo>
                  <a:pt x="112775" y="42671"/>
                </a:lnTo>
                <a:lnTo>
                  <a:pt x="76199" y="76199"/>
                </a:lnTo>
                <a:lnTo>
                  <a:pt x="42671" y="112775"/>
                </a:lnTo>
                <a:lnTo>
                  <a:pt x="19811" y="156971"/>
                </a:lnTo>
                <a:lnTo>
                  <a:pt x="6095" y="205739"/>
                </a:lnTo>
                <a:lnTo>
                  <a:pt x="0" y="257555"/>
                </a:lnTo>
                <a:lnTo>
                  <a:pt x="0" y="989075"/>
                </a:lnTo>
                <a:lnTo>
                  <a:pt x="123443" y="989075"/>
                </a:lnTo>
                <a:lnTo>
                  <a:pt x="123443" y="257555"/>
                </a:lnTo>
                <a:lnTo>
                  <a:pt x="124967" y="230123"/>
                </a:lnTo>
                <a:lnTo>
                  <a:pt x="146303" y="182879"/>
                </a:lnTo>
                <a:lnTo>
                  <a:pt x="172211" y="152399"/>
                </a:lnTo>
                <a:lnTo>
                  <a:pt x="182879" y="146303"/>
                </a:lnTo>
                <a:lnTo>
                  <a:pt x="193547" y="137159"/>
                </a:lnTo>
                <a:lnTo>
                  <a:pt x="205739" y="134111"/>
                </a:lnTo>
                <a:lnTo>
                  <a:pt x="230123" y="124967"/>
                </a:lnTo>
                <a:lnTo>
                  <a:pt x="243839" y="123443"/>
                </a:lnTo>
                <a:lnTo>
                  <a:pt x="1840991" y="123443"/>
                </a:lnTo>
                <a:lnTo>
                  <a:pt x="1854707" y="124967"/>
                </a:lnTo>
                <a:lnTo>
                  <a:pt x="1879091" y="134111"/>
                </a:lnTo>
                <a:lnTo>
                  <a:pt x="1891283" y="137159"/>
                </a:lnTo>
                <a:lnTo>
                  <a:pt x="1901951" y="146303"/>
                </a:lnTo>
                <a:lnTo>
                  <a:pt x="1912619" y="152399"/>
                </a:lnTo>
                <a:lnTo>
                  <a:pt x="1923287" y="163067"/>
                </a:lnTo>
                <a:lnTo>
                  <a:pt x="1940051" y="182879"/>
                </a:lnTo>
                <a:lnTo>
                  <a:pt x="1952243" y="205739"/>
                </a:lnTo>
                <a:lnTo>
                  <a:pt x="1959863" y="230123"/>
                </a:lnTo>
                <a:lnTo>
                  <a:pt x="1962911" y="257555"/>
                </a:lnTo>
                <a:lnTo>
                  <a:pt x="1962911" y="2047747"/>
                </a:lnTo>
                <a:lnTo>
                  <a:pt x="1970531" y="2043683"/>
                </a:lnTo>
                <a:lnTo>
                  <a:pt x="2010155" y="2013203"/>
                </a:lnTo>
                <a:lnTo>
                  <a:pt x="2040635" y="1973579"/>
                </a:lnTo>
                <a:lnTo>
                  <a:pt x="2065019" y="1927859"/>
                </a:lnTo>
                <a:lnTo>
                  <a:pt x="2080259" y="1880615"/>
                </a:lnTo>
                <a:lnTo>
                  <a:pt x="2081783" y="1856231"/>
                </a:lnTo>
                <a:lnTo>
                  <a:pt x="2084831" y="1830323"/>
                </a:lnTo>
                <a:close/>
              </a:path>
              <a:path w="2084831" h="2087879">
                <a:moveTo>
                  <a:pt x="1962911" y="2047747"/>
                </a:moveTo>
                <a:lnTo>
                  <a:pt x="1962911" y="1830323"/>
                </a:lnTo>
                <a:lnTo>
                  <a:pt x="1959863" y="1857755"/>
                </a:lnTo>
                <a:lnTo>
                  <a:pt x="1952243" y="1882139"/>
                </a:lnTo>
                <a:lnTo>
                  <a:pt x="1923287" y="1926335"/>
                </a:lnTo>
                <a:lnTo>
                  <a:pt x="1879091" y="1955291"/>
                </a:lnTo>
                <a:lnTo>
                  <a:pt x="1827275" y="1964435"/>
                </a:lnTo>
                <a:lnTo>
                  <a:pt x="243839" y="1964435"/>
                </a:lnTo>
                <a:lnTo>
                  <a:pt x="230123" y="1962911"/>
                </a:lnTo>
                <a:lnTo>
                  <a:pt x="217931" y="1958339"/>
                </a:lnTo>
                <a:lnTo>
                  <a:pt x="205739" y="1955291"/>
                </a:lnTo>
                <a:lnTo>
                  <a:pt x="193547" y="1949195"/>
                </a:lnTo>
                <a:lnTo>
                  <a:pt x="182879" y="1943099"/>
                </a:lnTo>
                <a:lnTo>
                  <a:pt x="172211" y="1933955"/>
                </a:lnTo>
                <a:lnTo>
                  <a:pt x="163067" y="1926335"/>
                </a:lnTo>
                <a:lnTo>
                  <a:pt x="146303" y="1904999"/>
                </a:lnTo>
                <a:lnTo>
                  <a:pt x="134111" y="1882139"/>
                </a:lnTo>
                <a:lnTo>
                  <a:pt x="124967" y="1857755"/>
                </a:lnTo>
                <a:lnTo>
                  <a:pt x="123443" y="1830323"/>
                </a:lnTo>
                <a:lnTo>
                  <a:pt x="123443" y="989075"/>
                </a:lnTo>
                <a:lnTo>
                  <a:pt x="0" y="989075"/>
                </a:lnTo>
                <a:lnTo>
                  <a:pt x="0" y="1830323"/>
                </a:lnTo>
                <a:lnTo>
                  <a:pt x="3047" y="1880615"/>
                </a:lnTo>
                <a:lnTo>
                  <a:pt x="30479" y="1950719"/>
                </a:lnTo>
                <a:lnTo>
                  <a:pt x="76199" y="2013203"/>
                </a:lnTo>
                <a:lnTo>
                  <a:pt x="114299" y="2043683"/>
                </a:lnTo>
                <a:lnTo>
                  <a:pt x="158495" y="2068067"/>
                </a:lnTo>
                <a:lnTo>
                  <a:pt x="207263" y="2083307"/>
                </a:lnTo>
                <a:lnTo>
                  <a:pt x="233171" y="2084831"/>
                </a:lnTo>
                <a:lnTo>
                  <a:pt x="257555" y="2087879"/>
                </a:lnTo>
                <a:lnTo>
                  <a:pt x="1827275" y="2087879"/>
                </a:lnTo>
                <a:lnTo>
                  <a:pt x="1853183" y="2084831"/>
                </a:lnTo>
                <a:lnTo>
                  <a:pt x="1877567" y="2083307"/>
                </a:lnTo>
                <a:lnTo>
                  <a:pt x="1901951" y="2077211"/>
                </a:lnTo>
                <a:lnTo>
                  <a:pt x="1924811" y="2068067"/>
                </a:lnTo>
                <a:lnTo>
                  <a:pt x="1962911" y="20477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536" name="object 57"/>
          <p:cNvSpPr txBox="1">
            <a:spLocks noChangeArrowheads="1"/>
          </p:cNvSpPr>
          <p:nvPr/>
        </p:nvSpPr>
        <p:spPr bwMode="auto">
          <a:xfrm>
            <a:off x="1322388" y="1122363"/>
            <a:ext cx="74564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088"/>
              </a:lnSpc>
            </a:pPr>
            <a:r>
              <a:rPr lang="bg-BG" sz="4200">
                <a:solidFill>
                  <a:srgbClr val="5B4F4F"/>
                </a:solidFill>
                <a:latin typeface="Calibri" pitchFamily="34" charset="0"/>
              </a:rPr>
              <a:t>Нива на концентрация на радон</a:t>
            </a:r>
            <a:endParaRPr lang="bg-BG" sz="4200">
              <a:latin typeface="Calibri" pitchFamily="34" charset="0"/>
            </a:endParaRPr>
          </a:p>
          <a:p>
            <a:pPr>
              <a:lnSpc>
                <a:spcPts val="1100"/>
              </a:lnSpc>
              <a:spcBef>
                <a:spcPts val="100"/>
              </a:spcBef>
            </a:pPr>
            <a:endParaRPr lang="bg-BG" sz="4200">
              <a:latin typeface="Calibri" pitchFamily="34" charset="0"/>
            </a:endParaRPr>
          </a:p>
          <a:p>
            <a:pPr>
              <a:buFont typeface="Arial" charset="0"/>
              <a:buChar char="●"/>
            </a:pPr>
            <a:r>
              <a:rPr lang="bg-BG" sz="2400">
                <a:latin typeface="Calibri" pitchFamily="34" charset="0"/>
              </a:rPr>
              <a:t>Мерна единица – Бекерел на куб. метър [Bq/m</a:t>
            </a:r>
            <a:r>
              <a:rPr lang="bg-BG" sz="2400" baseline="24000">
                <a:latin typeface="Calibri" pitchFamily="34" charset="0"/>
              </a:rPr>
              <a:t>3</a:t>
            </a:r>
            <a:r>
              <a:rPr lang="bg-BG" sz="2400">
                <a:latin typeface="Calibri" pitchFamily="34" charset="0"/>
              </a:rPr>
              <a:t>]</a:t>
            </a:r>
          </a:p>
        </p:txBody>
      </p:sp>
      <p:sp>
        <p:nvSpPr>
          <p:cNvPr id="20537" name="object 58"/>
          <p:cNvSpPr txBox="1">
            <a:spLocks noChangeArrowheads="1"/>
          </p:cNvSpPr>
          <p:nvPr/>
        </p:nvSpPr>
        <p:spPr bwMode="auto">
          <a:xfrm>
            <a:off x="1322388" y="2260600"/>
            <a:ext cx="2692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1463" indent="-271463">
              <a:lnSpc>
                <a:spcPts val="2375"/>
              </a:lnSpc>
              <a:buFont typeface="Arial" charset="0"/>
              <a:buChar char="●"/>
              <a:tabLst>
                <a:tab pos="265113" algn="l"/>
              </a:tabLst>
            </a:pPr>
            <a:r>
              <a:rPr lang="bg-BG" sz="2400">
                <a:latin typeface="Calibri" pitchFamily="34" charset="0"/>
              </a:rPr>
              <a:t>Средни стойности</a:t>
            </a:r>
          </a:p>
        </p:txBody>
      </p:sp>
      <p:sp>
        <p:nvSpPr>
          <p:cNvPr id="20538" name="object 59"/>
          <p:cNvSpPr txBox="1">
            <a:spLocks noChangeArrowheads="1"/>
          </p:cNvSpPr>
          <p:nvPr/>
        </p:nvSpPr>
        <p:spPr bwMode="auto">
          <a:xfrm>
            <a:off x="4011613" y="2260600"/>
            <a:ext cx="37941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latin typeface="Calibri" pitchFamily="34" charset="0"/>
              </a:rPr>
              <a:t>на</a:t>
            </a:r>
          </a:p>
        </p:txBody>
      </p:sp>
      <p:sp>
        <p:nvSpPr>
          <p:cNvPr id="20539" name="object 60"/>
          <p:cNvSpPr txBox="1">
            <a:spLocks noChangeArrowheads="1"/>
          </p:cNvSpPr>
          <p:nvPr/>
        </p:nvSpPr>
        <p:spPr bwMode="auto">
          <a:xfrm>
            <a:off x="4389438" y="2260600"/>
            <a:ext cx="6921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latin typeface="Calibri" pitchFamily="34" charset="0"/>
              </a:rPr>
              <a:t>нива</a:t>
            </a:r>
          </a:p>
        </p:txBody>
      </p:sp>
      <p:sp>
        <p:nvSpPr>
          <p:cNvPr id="20540" name="object 61"/>
          <p:cNvSpPr txBox="1">
            <a:spLocks noChangeArrowheads="1"/>
          </p:cNvSpPr>
          <p:nvPr/>
        </p:nvSpPr>
        <p:spPr bwMode="auto">
          <a:xfrm>
            <a:off x="5080000" y="2260600"/>
            <a:ext cx="381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latin typeface="Calibri" pitchFamily="34" charset="0"/>
              </a:rPr>
              <a:t>на</a:t>
            </a:r>
          </a:p>
        </p:txBody>
      </p:sp>
      <p:sp>
        <p:nvSpPr>
          <p:cNvPr id="20541" name="object 62"/>
          <p:cNvSpPr txBox="1">
            <a:spLocks noChangeArrowheads="1"/>
          </p:cNvSpPr>
          <p:nvPr/>
        </p:nvSpPr>
        <p:spPr bwMode="auto">
          <a:xfrm>
            <a:off x="5457825" y="2260600"/>
            <a:ext cx="869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latin typeface="Calibri" pitchFamily="34" charset="0"/>
              </a:rPr>
              <a:t>радон</a:t>
            </a:r>
          </a:p>
        </p:txBody>
      </p:sp>
      <p:sp>
        <p:nvSpPr>
          <p:cNvPr id="20542" name="object 63"/>
          <p:cNvSpPr txBox="1">
            <a:spLocks noChangeArrowheads="1"/>
          </p:cNvSpPr>
          <p:nvPr/>
        </p:nvSpPr>
        <p:spPr bwMode="auto">
          <a:xfrm>
            <a:off x="6184900" y="2955925"/>
            <a:ext cx="35004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25"/>
              </a:lnSpc>
            </a:pPr>
            <a:r>
              <a:rPr lang="bg-BG" sz="2400" b="1">
                <a:cs typeface="Arial" charset="0"/>
              </a:rPr>
              <a:t>В сградате</a:t>
            </a:r>
            <a:r>
              <a:rPr lang="bg-BG" sz="2400" b="1">
                <a:latin typeface="Calibri" pitchFamily="34" charset="0"/>
              </a:rPr>
              <a:t>:</a:t>
            </a:r>
          </a:p>
          <a:p>
            <a:pPr>
              <a:lnSpc>
                <a:spcPts val="2525"/>
              </a:lnSpc>
            </a:pPr>
            <a:endParaRPr lang="bg-BG" sz="2400">
              <a:latin typeface="Calibri" pitchFamily="34" charset="0"/>
            </a:endParaRPr>
          </a:p>
          <a:p>
            <a:pPr>
              <a:spcBef>
                <a:spcPts val="313"/>
              </a:spcBef>
            </a:pPr>
            <a:r>
              <a:rPr lang="bg-BG" sz="2400">
                <a:cs typeface="Arial" charset="0"/>
              </a:rPr>
              <a:t>София </a:t>
            </a:r>
            <a:r>
              <a:rPr lang="bg-BG" sz="2400">
                <a:latin typeface="Calibri" pitchFamily="34" charset="0"/>
              </a:rPr>
              <a:t>– </a:t>
            </a:r>
            <a:r>
              <a:rPr lang="bg-BG" sz="2400">
                <a:cs typeface="Arial" charset="0"/>
              </a:rPr>
              <a:t>град </a:t>
            </a:r>
            <a:r>
              <a:rPr lang="bg-BG" sz="2400">
                <a:latin typeface="Calibri" pitchFamily="34" charset="0"/>
              </a:rPr>
              <a:t>90 Bq/m</a:t>
            </a:r>
            <a:r>
              <a:rPr lang="bg-BG" sz="2400" baseline="24000">
                <a:latin typeface="Calibri" pitchFamily="34" charset="0"/>
              </a:rPr>
              <a:t>3</a:t>
            </a:r>
          </a:p>
          <a:p>
            <a:pPr>
              <a:spcBef>
                <a:spcPts val="313"/>
              </a:spcBef>
            </a:pPr>
            <a:endParaRPr lang="bg-BG" sz="2400" baseline="24000">
              <a:latin typeface="Calibri" pitchFamily="34" charset="0"/>
            </a:endParaRPr>
          </a:p>
          <a:p>
            <a:pPr>
              <a:spcBef>
                <a:spcPts val="313"/>
              </a:spcBef>
            </a:pPr>
            <a:r>
              <a:rPr lang="bg-BG" sz="2400">
                <a:cs typeface="Arial" charset="0"/>
              </a:rPr>
              <a:t>София </a:t>
            </a:r>
            <a:r>
              <a:rPr lang="bg-BG" sz="2400">
                <a:latin typeface="Calibri" pitchFamily="34" charset="0"/>
              </a:rPr>
              <a:t>–</a:t>
            </a:r>
            <a:r>
              <a:rPr lang="bg-BG" sz="2400">
                <a:cs typeface="Arial" charset="0"/>
              </a:rPr>
              <a:t>област </a:t>
            </a:r>
            <a:r>
              <a:rPr lang="bg-BG" sz="2400">
                <a:latin typeface="Calibri" pitchFamily="34" charset="0"/>
              </a:rPr>
              <a:t>150Bq/m</a:t>
            </a:r>
            <a:r>
              <a:rPr lang="bg-BG" sz="2400" baseline="24000">
                <a:latin typeface="Calibri" pitchFamily="34" charset="0"/>
              </a:rPr>
              <a:t>3</a:t>
            </a:r>
          </a:p>
        </p:txBody>
      </p:sp>
      <p:sp>
        <p:nvSpPr>
          <p:cNvPr id="20543" name="object 64"/>
          <p:cNvSpPr txBox="1">
            <a:spLocks noChangeArrowheads="1"/>
          </p:cNvSpPr>
          <p:nvPr/>
        </p:nvSpPr>
        <p:spPr bwMode="auto">
          <a:xfrm>
            <a:off x="1365250" y="3243263"/>
            <a:ext cx="24193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8150">
              <a:lnSpc>
                <a:spcPts val="2525"/>
              </a:lnSpc>
            </a:pPr>
            <a:r>
              <a:rPr lang="bg-BG" sz="2400" b="1">
                <a:cs typeface="Arial" charset="0"/>
              </a:rPr>
              <a:t>На открито</a:t>
            </a:r>
            <a:r>
              <a:rPr lang="bg-BG" sz="2400" b="1">
                <a:latin typeface="Calibri" pitchFamily="34" charset="0"/>
              </a:rPr>
              <a:t>:</a:t>
            </a:r>
            <a:endParaRPr lang="bg-BG" sz="2400">
              <a:latin typeface="Calibri" pitchFamily="34" charset="0"/>
            </a:endParaRPr>
          </a:p>
          <a:p>
            <a:pPr marL="438150">
              <a:lnSpc>
                <a:spcPts val="3188"/>
              </a:lnSpc>
              <a:spcBef>
                <a:spcPts val="150"/>
              </a:spcBef>
            </a:pPr>
            <a:r>
              <a:rPr lang="bg-BG" sz="2400">
                <a:latin typeface="Calibri" pitchFamily="34" charset="0"/>
              </a:rPr>
              <a:t>(</a:t>
            </a:r>
            <a:r>
              <a:rPr lang="bg-BG" sz="2400">
                <a:cs typeface="Arial" charset="0"/>
              </a:rPr>
              <a:t>извън сградите</a:t>
            </a:r>
            <a:r>
              <a:rPr lang="bg-BG" sz="2400">
                <a:latin typeface="Calibri" pitchFamily="34" charset="0"/>
              </a:rPr>
              <a:t>) 20 Bq/m</a:t>
            </a:r>
            <a:r>
              <a:rPr lang="bg-BG" sz="2400" baseline="24000">
                <a:latin typeface="Calibri" pitchFamily="34" charset="0"/>
              </a:rPr>
              <a:t>3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341563" y="5114925"/>
            <a:ext cx="1846262" cy="320675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5" dirty="0">
                <a:latin typeface="Arial"/>
                <a:cs typeface="Arial"/>
              </a:rPr>
              <a:t>М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5" dirty="0">
                <a:latin typeface="Arial"/>
                <a:cs typeface="Arial"/>
              </a:rPr>
              <a:t>им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9" dirty="0">
                <a:latin typeface="Arial"/>
                <a:cs typeface="Arial"/>
              </a:rPr>
              <a:t>л</a:t>
            </a:r>
            <a:r>
              <a:rPr sz="2400" spc="-5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86238" y="5114925"/>
            <a:ext cx="3632200" cy="320675"/>
          </a:xfrm>
          <a:prstGeom prst="rect">
            <a:avLst/>
          </a:prstGeom>
        </p:spPr>
        <p:txBody>
          <a:bodyPr lIns="0" tIns="0" rIns="0" bIns="0"/>
          <a:lstStyle/>
          <a:p>
            <a:pPr defTabSz="914222" fontAlgn="auto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latin typeface="Arial"/>
                <a:cs typeface="Arial"/>
              </a:rPr>
              <a:t>с</a:t>
            </a:r>
            <a:r>
              <a:rPr sz="2400" spc="5" dirty="0">
                <a:latin typeface="Arial"/>
                <a:cs typeface="Arial"/>
              </a:rPr>
              <a:t>т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5" dirty="0">
                <a:latin typeface="Arial"/>
                <a:cs typeface="Arial"/>
              </a:rPr>
              <a:t>й</a:t>
            </a:r>
            <a:r>
              <a:rPr sz="2400" spc="-5" dirty="0">
                <a:latin typeface="Arial"/>
                <a:cs typeface="Arial"/>
              </a:rPr>
              <a:t>но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5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15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на</a:t>
            </a:r>
            <a:r>
              <a:rPr sz="2400" dirty="0">
                <a:latin typeface="Arial"/>
                <a:cs typeface="Arial"/>
              </a:rPr>
              <a:t>д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14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q/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baseline="24305" dirty="0">
                <a:latin typeface="Calibri"/>
                <a:cs typeface="Calibri"/>
              </a:rPr>
              <a:t>3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20546" name="object 67"/>
          <p:cNvSpPr txBox="1">
            <a:spLocks noChangeArrowheads="1"/>
          </p:cNvSpPr>
          <p:nvPr/>
        </p:nvSpPr>
        <p:spPr bwMode="auto">
          <a:xfrm>
            <a:off x="1824038" y="5691188"/>
            <a:ext cx="7389812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75"/>
              </a:lnSpc>
            </a:pPr>
            <a:r>
              <a:rPr lang="bg-BG" sz="2400">
                <a:solidFill>
                  <a:srgbClr val="FF0000"/>
                </a:solidFill>
                <a:cs typeface="Arial" charset="0"/>
              </a:rPr>
              <a:t>Референтните нива на концентрацията на радон в</a:t>
            </a:r>
            <a:endParaRPr lang="bg-BG" sz="2400">
              <a:cs typeface="Arial" charset="0"/>
            </a:endParaRPr>
          </a:p>
          <a:p>
            <a:pPr>
              <a:lnSpc>
                <a:spcPts val="2575"/>
              </a:lnSpc>
              <a:spcBef>
                <a:spcPts val="188"/>
              </a:spcBef>
            </a:pPr>
            <a:r>
              <a:rPr lang="bg-BG" sz="2400">
                <a:solidFill>
                  <a:srgbClr val="FF0000"/>
                </a:solidFill>
                <a:cs typeface="Arial" charset="0"/>
              </a:rPr>
              <a:t>сгради са регламентирани в Наредба за основните норми за радиационна защита </a:t>
            </a:r>
            <a:r>
              <a:rPr lang="bg-BG" sz="2400">
                <a:solidFill>
                  <a:srgbClr val="FF0000"/>
                </a:solidFill>
                <a:latin typeface="Calibri" pitchFamily="34" charset="0"/>
              </a:rPr>
              <a:t>– </a:t>
            </a:r>
            <a:r>
              <a:rPr lang="bg-BG" sz="2400" b="1">
                <a:solidFill>
                  <a:srgbClr val="FF0000"/>
                </a:solidFill>
                <a:latin typeface="Calibri" pitchFamily="34" charset="0"/>
              </a:rPr>
              <a:t>300 </a:t>
            </a:r>
            <a:r>
              <a:rPr lang="bg-BG" sz="2400">
                <a:solidFill>
                  <a:srgbClr val="FF0000"/>
                </a:solidFill>
                <a:latin typeface="Calibri" pitchFamily="34" charset="0"/>
              </a:rPr>
              <a:t>Bq/m</a:t>
            </a:r>
            <a:r>
              <a:rPr lang="bg-BG" sz="2400" baseline="2400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bg-BG" sz="2400" baseline="24000">
              <a:latin typeface="Calibri" pitchFamily="34" charset="0"/>
            </a:endParaRPr>
          </a:p>
        </p:txBody>
      </p:sp>
      <p:sp>
        <p:nvSpPr>
          <p:cNvPr id="20547" name="object 68"/>
          <p:cNvSpPr txBox="1">
            <a:spLocks noChangeArrowheads="1"/>
          </p:cNvSpPr>
          <p:nvPr/>
        </p:nvSpPr>
        <p:spPr bwMode="auto">
          <a:xfrm>
            <a:off x="9434513" y="6662738"/>
            <a:ext cx="1651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625"/>
              </a:lnSpc>
            </a:pPr>
            <a:r>
              <a:rPr lang="bg-BG" sz="1600">
                <a:solidFill>
                  <a:srgbClr val="434C25"/>
                </a:solidFill>
                <a:latin typeface="Constantia" pitchFamily="18" charset="0"/>
              </a:rPr>
              <a:t>8</a:t>
            </a:r>
            <a:endParaRPr lang="bg-BG" sz="160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652</Words>
  <Application>Microsoft Office PowerPoint</Application>
  <PresentationFormat>Custom</PresentationFormat>
  <Paragraphs>245</Paragraphs>
  <Slides>16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Шаблон на проект</vt:lpstr>
      </vt:variant>
      <vt:variant>
        <vt:i4>2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Meiryo</vt:lpstr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()</dc:title>
  <dc:creator>iou-1</dc:creator>
  <cp:lastModifiedBy>Ofis3</cp:lastModifiedBy>
  <cp:revision>22</cp:revision>
  <cp:lastPrinted>2014-12-09T11:55:58Z</cp:lastPrinted>
  <dcterms:created xsi:type="dcterms:W3CDTF">2014-11-18T15:49:38Z</dcterms:created>
  <dcterms:modified xsi:type="dcterms:W3CDTF">2014-12-15T13:52:30Z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2013-02-25T00:00:00Z</vt:filetime>
  </property>
  <property fmtid="{D5CDD505-2E9C-101B-9397-08002B2CF9AE}" pid="3" name="LastSaved">
    <vt:filetime>2014-11-18T00:00:00Z</vt:filetime>
  </property>
</Properties>
</file>